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309" r:id="rId3"/>
    <p:sldId id="257" r:id="rId4"/>
    <p:sldId id="317" r:id="rId5"/>
    <p:sldId id="311" r:id="rId6"/>
    <p:sldId id="316" r:id="rId7"/>
    <p:sldId id="310" r:id="rId8"/>
    <p:sldId id="340" r:id="rId9"/>
    <p:sldId id="346" r:id="rId10"/>
    <p:sldId id="330" r:id="rId11"/>
    <p:sldId id="303" r:id="rId12"/>
    <p:sldId id="325" r:id="rId13"/>
    <p:sldId id="327" r:id="rId14"/>
    <p:sldId id="319" r:id="rId15"/>
    <p:sldId id="341" r:id="rId16"/>
    <p:sldId id="326" r:id="rId17"/>
    <p:sldId id="305" r:id="rId18"/>
    <p:sldId id="343" r:id="rId19"/>
    <p:sldId id="344" r:id="rId20"/>
    <p:sldId id="329" r:id="rId21"/>
    <p:sldId id="320" r:id="rId22"/>
    <p:sldId id="321" r:id="rId23"/>
    <p:sldId id="322" r:id="rId24"/>
    <p:sldId id="345" r:id="rId25"/>
    <p:sldId id="306" r:id="rId26"/>
    <p:sldId id="318" r:id="rId27"/>
    <p:sldId id="347" r:id="rId28"/>
    <p:sldId id="307" r:id="rId29"/>
    <p:sldId id="313" r:id="rId30"/>
    <p:sldId id="348" r:id="rId31"/>
    <p:sldId id="338" r:id="rId32"/>
    <p:sldId id="336" r:id="rId33"/>
    <p:sldId id="308" r:id="rId34"/>
    <p:sldId id="324" r:id="rId35"/>
    <p:sldId id="304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Source Sans Pro" panose="020B0503030403020204" pitchFamily="34" charset="0"/>
      <p:regular r:id="rId42"/>
      <p:bold r:id="rId43"/>
      <p:italic r:id="rId44"/>
      <p:boldItalic r:id="rId45"/>
    </p:embeddedFont>
    <p:embeddedFont>
      <p:font typeface="Times" panose="02020603050405020304" pitchFamily="18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639835E0-398E-474D-980A-19C6330D4899}">
          <p14:sldIdLst>
            <p14:sldId id="256"/>
            <p14:sldId id="309"/>
            <p14:sldId id="257"/>
            <p14:sldId id="317"/>
            <p14:sldId id="311"/>
            <p14:sldId id="316"/>
            <p14:sldId id="310"/>
            <p14:sldId id="340"/>
            <p14:sldId id="346"/>
            <p14:sldId id="330"/>
            <p14:sldId id="303"/>
            <p14:sldId id="325"/>
            <p14:sldId id="327"/>
            <p14:sldId id="319"/>
            <p14:sldId id="341"/>
            <p14:sldId id="326"/>
            <p14:sldId id="305"/>
            <p14:sldId id="343"/>
            <p14:sldId id="344"/>
            <p14:sldId id="329"/>
            <p14:sldId id="320"/>
            <p14:sldId id="321"/>
            <p14:sldId id="322"/>
            <p14:sldId id="345"/>
            <p14:sldId id="306"/>
            <p14:sldId id="318"/>
            <p14:sldId id="347"/>
            <p14:sldId id="307"/>
            <p14:sldId id="313"/>
            <p14:sldId id="348"/>
            <p14:sldId id="338"/>
            <p14:sldId id="336"/>
            <p14:sldId id="308"/>
            <p14:sldId id="324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i6dhlh0lND/9RI5NBJsH5lUwtK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20B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362752-93D9-4560-9261-59E2EAC89555}">
  <a:tblStyle styleId="{13362752-93D9-4560-9261-59E2EAC8955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43" autoAdjust="0"/>
  </p:normalViewPr>
  <p:slideViewPr>
    <p:cSldViewPr snapToGrid="0">
      <p:cViewPr>
        <p:scale>
          <a:sx n="100" d="100"/>
          <a:sy n="100" d="100"/>
        </p:scale>
        <p:origin x="420" y="1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381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3817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2962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HeartQuake</a:t>
            </a:r>
            <a:r>
              <a:rPr lang="ko-KR" altLang="en-US" dirty="0"/>
              <a:t>는 침대 매트리스의 </a:t>
            </a:r>
            <a:r>
              <a:rPr lang="en-US" altLang="ko-KR" dirty="0"/>
              <a:t>Top </a:t>
            </a:r>
            <a:r>
              <a:rPr lang="en-US" altLang="ko-KR" dirty="0" err="1"/>
              <a:t>Pannel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Geophone</a:t>
            </a:r>
            <a:r>
              <a:rPr lang="ko-KR" altLang="en-US" dirty="0"/>
              <a:t>을 부착해서 진동을 감지한다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본 연구에 쓰인 </a:t>
            </a:r>
            <a:r>
              <a:rPr lang="en-US" altLang="ko-KR" dirty="0"/>
              <a:t>Geophone</a:t>
            </a:r>
            <a:r>
              <a:rPr lang="ko-KR" altLang="en-US" dirty="0"/>
              <a:t>의 기종은 </a:t>
            </a:r>
            <a:r>
              <a:rPr lang="en-US" altLang="ko-KR" dirty="0"/>
              <a:t>SM-24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이후에 있을 모든 실험에서 동일하게 쓰인 다는 점을 기억해두자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2342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5318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Vibration signal</a:t>
            </a:r>
            <a:r>
              <a:rPr lang="ko-KR" altLang="en-US" dirty="0"/>
              <a:t>의 대부분 정보를 보존할 수 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410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5521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2812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0305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9691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9655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CEBS</a:t>
            </a:r>
            <a:r>
              <a:rPr lang="ko-KR" altLang="en-US" dirty="0"/>
              <a:t> 데이터 전체 </a:t>
            </a:r>
            <a:r>
              <a:rPr lang="en-US" altLang="ko-KR" dirty="0"/>
              <a:t>+ </a:t>
            </a:r>
            <a:r>
              <a:rPr lang="ko-KR" altLang="en-US" dirty="0"/>
              <a:t>수집한 데이터의 </a:t>
            </a:r>
            <a:r>
              <a:rPr lang="en-US" altLang="ko-KR" dirty="0"/>
              <a:t>2/3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3-fold cross-validation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</a:t>
            </a:r>
            <a:r>
              <a:rPr lang="ko-KR" altLang="en-US" dirty="0"/>
              <a:t>그래프</a:t>
            </a:r>
            <a:r>
              <a:rPr lang="en-US" dirty="0"/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HeartQuake</a:t>
            </a:r>
            <a:r>
              <a:rPr lang="ko-KR" altLang="en-US" dirty="0"/>
              <a:t>의 </a:t>
            </a:r>
            <a:r>
              <a:rPr lang="en-US" altLang="ko-KR" dirty="0"/>
              <a:t>peak estimation error</a:t>
            </a:r>
            <a:r>
              <a:rPr lang="ko-KR" altLang="en-US" dirty="0"/>
              <a:t>를 나타내고 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다섯 개의 </a:t>
            </a:r>
            <a:r>
              <a:rPr lang="en-US" altLang="ko-KR" dirty="0"/>
              <a:t>ECG Peak </a:t>
            </a:r>
            <a:r>
              <a:rPr lang="ko-KR" altLang="en-US" dirty="0"/>
              <a:t>가운데</a:t>
            </a:r>
            <a:r>
              <a:rPr lang="en-US" altLang="ko-KR" dirty="0"/>
              <a:t>, R peak</a:t>
            </a:r>
            <a:r>
              <a:rPr lang="ko-KR" altLang="en-US" dirty="0"/>
              <a:t>에 대한 </a:t>
            </a:r>
            <a:r>
              <a:rPr lang="en-US" altLang="ko-KR" dirty="0"/>
              <a:t>estimation</a:t>
            </a:r>
            <a:r>
              <a:rPr lang="ko-KR" altLang="en-US" dirty="0"/>
              <a:t>이 가장 낮은 에러</a:t>
            </a:r>
            <a:r>
              <a:rPr lang="en-US" altLang="ko-KR" dirty="0"/>
              <a:t>(10 msec </a:t>
            </a:r>
            <a:r>
              <a:rPr lang="ko-KR" altLang="en-US" dirty="0"/>
              <a:t>근처</a:t>
            </a:r>
            <a:r>
              <a:rPr lang="en-US" altLang="ko-KR" dirty="0"/>
              <a:t>)</a:t>
            </a:r>
            <a:r>
              <a:rPr lang="ko-KR" altLang="en-US" dirty="0"/>
              <a:t>를 보였다</a:t>
            </a:r>
            <a:r>
              <a:rPr lang="en-US" altLang="ko-KR" dirty="0"/>
              <a:t>. </a:t>
            </a:r>
            <a:r>
              <a:rPr lang="ko-KR" altLang="en-US" dirty="0"/>
              <a:t>이는 의학적으로 허용가능한 수준 내에 위치한 것이었다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반면에</a:t>
            </a:r>
            <a:r>
              <a:rPr lang="en-US" altLang="ko-KR" dirty="0"/>
              <a:t>, P/Q peak</a:t>
            </a:r>
            <a:r>
              <a:rPr lang="ko-KR" altLang="en-US" dirty="0"/>
              <a:t>의 에러가 비교적 높았는데</a:t>
            </a:r>
            <a:r>
              <a:rPr lang="en-US" altLang="ko-KR" dirty="0"/>
              <a:t>(17msec </a:t>
            </a:r>
            <a:r>
              <a:rPr lang="ko-KR" altLang="en-US" dirty="0"/>
              <a:t>정도</a:t>
            </a:r>
            <a:r>
              <a:rPr lang="en-US" altLang="ko-KR" dirty="0"/>
              <a:t>),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P/Q peak</a:t>
            </a:r>
            <a:r>
              <a:rPr lang="ko-KR" altLang="en-US" dirty="0"/>
              <a:t>의 에러는 </a:t>
            </a:r>
            <a:r>
              <a:rPr lang="en-US" altLang="ko-KR" dirty="0"/>
              <a:t>clinical-</a:t>
            </a:r>
            <a:r>
              <a:rPr lang="en-US" altLang="ko-KR" dirty="0" err="1"/>
              <a:t>devic</a:t>
            </a:r>
            <a:r>
              <a:rPr lang="ko-KR" altLang="en-US" dirty="0"/>
              <a:t>에 사용되는 부착장치와 관련이 있다는 연구와 도메인 </a:t>
            </a:r>
            <a:r>
              <a:rPr lang="en-US" altLang="ko-KR" dirty="0"/>
              <a:t>knowledge</a:t>
            </a:r>
            <a:r>
              <a:rPr lang="ko-KR" altLang="en-US" dirty="0"/>
              <a:t>가 있다</a:t>
            </a:r>
            <a:r>
              <a:rPr lang="en-US" altLang="ko-KR" dirty="0"/>
              <a:t>. </a:t>
            </a:r>
            <a:r>
              <a:rPr lang="ko-KR" altLang="en-US" dirty="0"/>
              <a:t>따라서 논문에서는 </a:t>
            </a:r>
            <a:r>
              <a:rPr lang="en-US" altLang="ko-KR" dirty="0"/>
              <a:t>P/Q peak</a:t>
            </a:r>
            <a:r>
              <a:rPr lang="ko-KR" altLang="en-US" dirty="0"/>
              <a:t>의 </a:t>
            </a:r>
            <a:r>
              <a:rPr lang="en-US" altLang="ko-KR" dirty="0"/>
              <a:t>detection error</a:t>
            </a:r>
            <a:r>
              <a:rPr lang="ko-KR" altLang="en-US" dirty="0"/>
              <a:t>가 부착장치를 부착하는 방식의 </a:t>
            </a:r>
            <a:r>
              <a:rPr lang="en-US" altLang="ko-KR" dirty="0"/>
              <a:t>variation</a:t>
            </a:r>
            <a:r>
              <a:rPr lang="ko-KR" altLang="en-US" dirty="0"/>
              <a:t>에서 기인한 것으로 주장하면서 이 약점을 방어하고 있었다</a:t>
            </a:r>
            <a:r>
              <a:rPr lang="en-US" altLang="ko-KR" dirty="0"/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 </a:t>
            </a:r>
            <a:r>
              <a:rPr lang="ko-KR" altLang="en-US" dirty="0"/>
              <a:t>모든 경우에서 </a:t>
            </a:r>
            <a:r>
              <a:rPr lang="en-US" altLang="ko-KR" dirty="0"/>
              <a:t>98%</a:t>
            </a:r>
            <a:r>
              <a:rPr lang="ko-KR" altLang="en-US" dirty="0"/>
              <a:t>가 넘는 정확도를 보여주었다</a:t>
            </a:r>
            <a:r>
              <a:rPr lang="en-US" altLang="ko-KR" dirty="0"/>
              <a:t>. </a:t>
            </a:r>
            <a:r>
              <a:rPr lang="ko-KR" altLang="en-US" dirty="0"/>
              <a:t>높은 정확도 뿐만 아니라 인상깊은 것은</a:t>
            </a:r>
            <a:r>
              <a:rPr lang="en-US" altLang="ko-KR" dirty="0"/>
              <a:t>, </a:t>
            </a:r>
            <a:r>
              <a:rPr lang="ko-KR" altLang="en-US" dirty="0"/>
              <a:t>발견하지 못한 </a:t>
            </a:r>
            <a:r>
              <a:rPr lang="en-US" altLang="ko-KR" dirty="0"/>
              <a:t>peak</a:t>
            </a:r>
            <a:r>
              <a:rPr lang="ko-KR" altLang="en-US" dirty="0"/>
              <a:t>는 모두 떨어져 있었다는 점이었다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HeartQuake</a:t>
            </a:r>
            <a:r>
              <a:rPr lang="en-US" altLang="ko-KR" dirty="0"/>
              <a:t> </a:t>
            </a:r>
            <a:r>
              <a:rPr lang="ko-KR" altLang="en-US" dirty="0"/>
              <a:t>모델은 </a:t>
            </a:r>
            <a:r>
              <a:rPr lang="en-US" altLang="ko-KR" dirty="0"/>
              <a:t>missing peak</a:t>
            </a:r>
            <a:r>
              <a:rPr lang="ko-KR" altLang="en-US" dirty="0"/>
              <a:t>를 연속적으로 발생시키지는 않는다는 것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종합하자면</a:t>
            </a:r>
            <a:r>
              <a:rPr lang="en-US" altLang="ko-KR" dirty="0"/>
              <a:t>, </a:t>
            </a:r>
            <a:r>
              <a:rPr lang="ko-KR" altLang="en-US" dirty="0"/>
              <a:t>전체 </a:t>
            </a:r>
            <a:r>
              <a:rPr lang="en-US" altLang="ko-KR" dirty="0"/>
              <a:t>peak</a:t>
            </a:r>
            <a:r>
              <a:rPr lang="ko-KR" altLang="en-US" dirty="0"/>
              <a:t>에 대한 평균 </a:t>
            </a:r>
            <a:r>
              <a:rPr lang="en-US" altLang="ko-KR" dirty="0"/>
              <a:t>estimation error</a:t>
            </a:r>
            <a:r>
              <a:rPr lang="ko-KR" altLang="en-US" dirty="0"/>
              <a:t>는 </a:t>
            </a:r>
            <a:r>
              <a:rPr lang="en-US" altLang="ko-KR" dirty="0"/>
              <a:t>13.26msec</a:t>
            </a:r>
            <a:r>
              <a:rPr lang="ko-KR" altLang="en-US" dirty="0"/>
              <a:t>였다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알기 쉽게 설명하자면</a:t>
            </a:r>
            <a:r>
              <a:rPr lang="en-US" altLang="ko-KR" dirty="0"/>
              <a:t>, </a:t>
            </a:r>
            <a:r>
              <a:rPr lang="ko-KR" altLang="en-US" dirty="0"/>
              <a:t>어떤 사람의 심장 박동 속도가 </a:t>
            </a:r>
            <a:r>
              <a:rPr lang="en-US" altLang="ko-KR" dirty="0"/>
              <a:t>75bpm</a:t>
            </a:r>
            <a:r>
              <a:rPr lang="ko-KR" altLang="en-US" dirty="0"/>
              <a:t>이라면</a:t>
            </a:r>
            <a:r>
              <a:rPr lang="en-US" altLang="ko-KR" dirty="0"/>
              <a:t>, </a:t>
            </a:r>
            <a:r>
              <a:rPr lang="ko-KR" altLang="en-US" dirty="0"/>
              <a:t>그 중에서 </a:t>
            </a:r>
            <a:r>
              <a:rPr lang="en-US" altLang="ko-KR" dirty="0"/>
              <a:t>error</a:t>
            </a:r>
            <a:r>
              <a:rPr lang="ko-KR" altLang="en-US" dirty="0"/>
              <a:t>가 </a:t>
            </a:r>
            <a:r>
              <a:rPr lang="en-US" altLang="ko-KR" dirty="0"/>
              <a:t>1.1%</a:t>
            </a:r>
            <a:r>
              <a:rPr lang="ko-KR" altLang="en-US" dirty="0"/>
              <a:t>만을 차지한다고 해석할 수 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2544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앞에서</a:t>
            </a:r>
            <a:r>
              <a:rPr lang="en-US" altLang="ko-KR" dirty="0"/>
              <a:t>, </a:t>
            </a:r>
            <a:r>
              <a:rPr lang="en-US" altLang="ko-KR" dirty="0" err="1"/>
              <a:t>HeartQuake</a:t>
            </a:r>
            <a:r>
              <a:rPr lang="ko-KR" altLang="en-US" dirty="0"/>
              <a:t>가 </a:t>
            </a:r>
            <a:r>
              <a:rPr lang="en-US" altLang="ko-KR" dirty="0"/>
              <a:t>ECG peak</a:t>
            </a:r>
            <a:r>
              <a:rPr lang="ko-KR" altLang="en-US" dirty="0"/>
              <a:t>를 정확하게 추정할 수 있다는 결과를 확인했다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baseline </a:t>
            </a:r>
            <a:r>
              <a:rPr lang="ko-KR" altLang="en-US" dirty="0"/>
              <a:t>실험은 </a:t>
            </a:r>
            <a:r>
              <a:rPr lang="en-US" altLang="ko-KR" dirty="0"/>
              <a:t>“</a:t>
            </a:r>
            <a:r>
              <a:rPr lang="ko-KR" altLang="en-US" dirty="0"/>
              <a:t>사람이 가만히 누워서 움직이지 않는다</a:t>
            </a:r>
            <a:r>
              <a:rPr lang="en-US" altLang="ko-KR" dirty="0"/>
              <a:t>＂</a:t>
            </a:r>
            <a:r>
              <a:rPr lang="ko-KR" altLang="en-US" dirty="0"/>
              <a:t>는 통제된 상황에서 이루어진 것이었다</a:t>
            </a:r>
            <a:r>
              <a:rPr lang="en-US" altLang="ko-KR" dirty="0"/>
              <a:t>. </a:t>
            </a:r>
            <a:r>
              <a:rPr lang="ko-KR" altLang="en-US" dirty="0"/>
              <a:t>실제로 사람은 잠을 자면서 자세를 바꾸기도 하고</a:t>
            </a:r>
            <a:r>
              <a:rPr lang="en-US" altLang="ko-KR" dirty="0"/>
              <a:t>, </a:t>
            </a:r>
            <a:r>
              <a:rPr lang="ko-KR" altLang="en-US" dirty="0"/>
              <a:t>다양하게 움직이는데</a:t>
            </a:r>
            <a:r>
              <a:rPr lang="en-US" altLang="ko-KR" dirty="0"/>
              <a:t>, </a:t>
            </a:r>
            <a:r>
              <a:rPr lang="en-US" altLang="ko-KR" dirty="0" err="1"/>
              <a:t>HeartQuake</a:t>
            </a:r>
            <a:r>
              <a:rPr lang="ko-KR" altLang="en-US" dirty="0"/>
              <a:t>가 진짜로 유용해요</a:t>
            </a:r>
            <a:r>
              <a:rPr lang="en-US" altLang="ko-KR" dirty="0"/>
              <a:t>! </a:t>
            </a:r>
            <a:r>
              <a:rPr lang="ko-KR" altLang="en-US" dirty="0"/>
              <a:t>라는 주장을 하기 위해서는 이러한 다양한 시나리오에 대해서도 강건하고</a:t>
            </a:r>
            <a:r>
              <a:rPr lang="en-US" altLang="ko-KR" dirty="0"/>
              <a:t>, </a:t>
            </a:r>
            <a:r>
              <a:rPr lang="ko-KR" altLang="en-US" dirty="0" err="1"/>
              <a:t>납득할만한</a:t>
            </a:r>
            <a:r>
              <a:rPr lang="ko-KR" altLang="en-US" dirty="0"/>
              <a:t> 성능을 보여야 할 것이다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수면 비디오에서 나타나는 다섯 가지 공통적인 모션이나 자세를 특정하고</a:t>
            </a:r>
            <a:r>
              <a:rPr lang="en-US" altLang="ko-KR" dirty="0"/>
              <a:t>, </a:t>
            </a:r>
            <a:r>
              <a:rPr lang="ko-KR" altLang="en-US" dirty="0"/>
              <a:t>각각에 대해 성능을 평가하는 실험을 수행했다</a:t>
            </a:r>
            <a:r>
              <a:rPr lang="en-US" altLang="ko-KR" dirty="0"/>
              <a:t>. </a:t>
            </a:r>
            <a:r>
              <a:rPr lang="ko-KR" altLang="en-US" dirty="0"/>
              <a:t>해당 실험에서는 여러 동작이 동시에 이루어지는 상황은 배제하였고</a:t>
            </a:r>
            <a:r>
              <a:rPr lang="en-US" altLang="ko-KR" dirty="0"/>
              <a:t>, </a:t>
            </a:r>
            <a:r>
              <a:rPr lang="ko-KR" altLang="en-US" dirty="0"/>
              <a:t>단일 모션에 대해서만 평가하였다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Baseline data</a:t>
            </a:r>
            <a:r>
              <a:rPr lang="ko-KR" altLang="en-US" dirty="0"/>
              <a:t> 수집에 참가한 다섯 참가자들에게 각 자세를 취하도록 해서 데이터를 수집했다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</a:t>
            </a:r>
            <a:r>
              <a:rPr lang="ko-KR" altLang="en-US" dirty="0"/>
              <a:t>그래프</a:t>
            </a:r>
            <a:r>
              <a:rPr lang="en-US" altLang="ko-KR" dirty="0"/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모든 경우에서</a:t>
            </a:r>
            <a:r>
              <a:rPr lang="en-US" altLang="ko-KR" dirty="0"/>
              <a:t>, </a:t>
            </a:r>
            <a:r>
              <a:rPr lang="ko-KR" altLang="en-US" dirty="0"/>
              <a:t>평균 </a:t>
            </a:r>
            <a:r>
              <a:rPr lang="en-US" altLang="ko-KR" dirty="0"/>
              <a:t>peak estimation error</a:t>
            </a:r>
            <a:r>
              <a:rPr lang="ko-KR" altLang="en-US" dirty="0"/>
              <a:t>는 </a:t>
            </a:r>
            <a:r>
              <a:rPr lang="en-US" altLang="ko-KR" dirty="0"/>
              <a:t>21.46msec</a:t>
            </a:r>
            <a:r>
              <a:rPr lang="ko-KR" altLang="en-US" dirty="0"/>
              <a:t>였다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특이한 점</a:t>
            </a:r>
            <a:r>
              <a:rPr lang="en-US" altLang="ko-KR" dirty="0"/>
              <a:t>: free-fall(</a:t>
            </a:r>
            <a:r>
              <a:rPr lang="ko-KR" altLang="en-US" dirty="0"/>
              <a:t>엎드린 자세</a:t>
            </a:r>
            <a:r>
              <a:rPr lang="en-US" altLang="ko-KR" dirty="0"/>
              <a:t>)</a:t>
            </a:r>
            <a:r>
              <a:rPr lang="ko-KR" altLang="en-US" dirty="0"/>
              <a:t>가 심장이 침대에 가장 가깝게 위치하지만 </a:t>
            </a:r>
            <a:r>
              <a:rPr lang="en-US" altLang="ko-KR" dirty="0"/>
              <a:t>error</a:t>
            </a:r>
            <a:r>
              <a:rPr lang="ko-KR" altLang="en-US" dirty="0"/>
              <a:t>는 가장 낮지 않았다는 것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geophone</a:t>
            </a:r>
            <a:r>
              <a:rPr lang="ko-KR" altLang="en-US" dirty="0"/>
              <a:t>은 심장 위치</a:t>
            </a:r>
            <a:r>
              <a:rPr lang="en-US" altLang="ko-KR" dirty="0"/>
              <a:t>(left)</a:t>
            </a:r>
            <a:r>
              <a:rPr lang="ko-KR" altLang="en-US" dirty="0"/>
              <a:t>에 있는데</a:t>
            </a:r>
            <a:r>
              <a:rPr lang="en-US" altLang="ko-KR" dirty="0"/>
              <a:t>, </a:t>
            </a:r>
            <a:r>
              <a:rPr lang="ko-KR" altLang="en-US" dirty="0"/>
              <a:t>엎드리게 되면 심장이 침대를 기준으로 오른쪽에 있기 때문으로 추정한다</a:t>
            </a:r>
            <a:r>
              <a:rPr lang="en-US" altLang="ko-KR" dirty="0"/>
              <a:t>. </a:t>
            </a:r>
            <a:r>
              <a:rPr lang="ko-KR" altLang="en-US" dirty="0"/>
              <a:t>같은 맥락에서</a:t>
            </a:r>
            <a:r>
              <a:rPr lang="en-US" altLang="ko-KR" dirty="0"/>
              <a:t>, </a:t>
            </a:r>
            <a:r>
              <a:rPr lang="ko-KR" altLang="en-US" dirty="0"/>
              <a:t>다섯 가지 자세 중에서 </a:t>
            </a:r>
            <a:r>
              <a:rPr lang="en-US" altLang="ko-KR" dirty="0"/>
              <a:t>error </a:t>
            </a:r>
            <a:r>
              <a:rPr lang="ko-KR" altLang="en-US" dirty="0"/>
              <a:t>가 가장 낮았던 자세는 </a:t>
            </a:r>
            <a:r>
              <a:rPr lang="en-US" altLang="ko-KR" dirty="0"/>
              <a:t>left-curl</a:t>
            </a:r>
            <a:r>
              <a:rPr lang="ko-KR" altLang="en-US" dirty="0"/>
              <a:t>이란 점이 이를 뒷받침한다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침대에서 발생하는 여러 움직임이나 자세는 </a:t>
            </a:r>
            <a:r>
              <a:rPr lang="en-US" altLang="ko-KR" dirty="0"/>
              <a:t>estimation error</a:t>
            </a:r>
            <a:r>
              <a:rPr lang="ko-KR" altLang="en-US" dirty="0"/>
              <a:t>를 증가시켰다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/>
              <a:t>rubbing</a:t>
            </a:r>
            <a:r>
              <a:rPr lang="ko-KR" altLang="en-US" dirty="0"/>
              <a:t>의 경우에는 독자적으로 </a:t>
            </a:r>
            <a:r>
              <a:rPr lang="en-US" altLang="ko-KR" dirty="0"/>
              <a:t>error</a:t>
            </a:r>
            <a:r>
              <a:rPr lang="ko-KR" altLang="en-US" dirty="0"/>
              <a:t>가 높은 걸 확인할 수 있는데</a:t>
            </a:r>
            <a:r>
              <a:rPr lang="en-US" altLang="ko-KR" dirty="0"/>
              <a:t>, </a:t>
            </a:r>
            <a:r>
              <a:rPr lang="ko-KR" altLang="en-US" dirty="0"/>
              <a:t>이에 대해 본 논문은 </a:t>
            </a:r>
            <a:r>
              <a:rPr lang="en-US" altLang="ko-KR" dirty="0"/>
              <a:t>rubbing</a:t>
            </a:r>
            <a:r>
              <a:rPr lang="ko-KR" altLang="en-US" dirty="0"/>
              <a:t>이 전체 수면 사이클에서 일시적으로만 나타나고 </a:t>
            </a:r>
            <a:r>
              <a:rPr lang="en-US" altLang="ko-KR" dirty="0"/>
              <a:t>+ rubbing</a:t>
            </a:r>
            <a:r>
              <a:rPr lang="ko-KR" altLang="en-US" dirty="0"/>
              <a:t>이 끝나면 다시 원래의 높은 정확도를 보여준다고 주장하면서 이를 방어하고 있었다</a:t>
            </a:r>
            <a:r>
              <a:rPr lang="en-US" altLang="ko-KR" dirty="0"/>
              <a:t>. </a:t>
            </a:r>
            <a:r>
              <a:rPr lang="ko-KR" altLang="en-US" dirty="0"/>
              <a:t>추가적으로 기존에 의사들이 사용하는 </a:t>
            </a:r>
            <a:r>
              <a:rPr lang="en-US" altLang="ko-KR" dirty="0"/>
              <a:t>ECG feature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에러는 </a:t>
            </a:r>
            <a:r>
              <a:rPr lang="en-US" altLang="ko-KR" dirty="0"/>
              <a:t>40msec</a:t>
            </a:r>
            <a:r>
              <a:rPr lang="ko-KR" altLang="en-US" dirty="0"/>
              <a:t>를 상회한다는 점에서</a:t>
            </a:r>
            <a:r>
              <a:rPr lang="en-US" altLang="ko-KR" dirty="0"/>
              <a:t>, </a:t>
            </a:r>
            <a:r>
              <a:rPr lang="ko-KR" altLang="en-US" dirty="0"/>
              <a:t>모션에 따라 </a:t>
            </a:r>
            <a:r>
              <a:rPr lang="en-US" altLang="ko-KR" dirty="0"/>
              <a:t>error</a:t>
            </a:r>
            <a:r>
              <a:rPr lang="ko-KR" altLang="en-US" dirty="0"/>
              <a:t>가 증가하긴 했지만 여전히 우수한 수준임을 보여주고 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1964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3471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8414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0738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5435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56670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6673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385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6366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비용이 비싸고 </a:t>
            </a:r>
            <a:r>
              <a:rPr lang="en-US" altLang="ko-KR" dirty="0"/>
              <a:t>+ </a:t>
            </a:r>
            <a:r>
              <a:rPr lang="ko-KR" altLang="en-US" dirty="0"/>
              <a:t>회복을 위해서도</a:t>
            </a:r>
            <a:r>
              <a:rPr lang="en-US" altLang="ko-KR" dirty="0"/>
              <a:t>, disorder</a:t>
            </a:r>
            <a:r>
              <a:rPr lang="ko-KR" altLang="en-US" dirty="0"/>
              <a:t>를 일찍 발견하는 것이 더 중요하다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</a:t>
            </a:r>
            <a:r>
              <a:rPr lang="en-US" altLang="ko-KR" dirty="0"/>
              <a:t>disorder</a:t>
            </a:r>
            <a:r>
              <a:rPr lang="ko-KR" altLang="en-US" dirty="0"/>
              <a:t>는 간헐적이거나 일시적</a:t>
            </a:r>
            <a:r>
              <a:rPr lang="en-US" altLang="ko-KR" dirty="0"/>
              <a:t>, </a:t>
            </a:r>
            <a:r>
              <a:rPr lang="ko-KR" altLang="en-US" dirty="0"/>
              <a:t>충동적으로 발생한다</a:t>
            </a:r>
            <a:r>
              <a:rPr lang="en-US" altLang="ko-KR" dirty="0"/>
              <a:t>. </a:t>
            </a:r>
            <a:r>
              <a:rPr lang="ko-KR" altLang="en-US" dirty="0"/>
              <a:t>따라서 이를 감지하는 기술은 정확한 건 물론이고</a:t>
            </a:r>
            <a:r>
              <a:rPr lang="en-US" altLang="ko-KR" dirty="0"/>
              <a:t>, </a:t>
            </a:r>
            <a:r>
              <a:rPr lang="en-US" altLang="ko-KR" dirty="0" err="1"/>
              <a:t>continous</a:t>
            </a:r>
            <a:r>
              <a:rPr lang="ko-KR" altLang="en-US" dirty="0"/>
              <a:t>하게 관찰할 필요가 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요즘 </a:t>
            </a:r>
            <a:r>
              <a:rPr lang="ko-KR" altLang="en-US" dirty="0" err="1"/>
              <a:t>스마트워치</a:t>
            </a:r>
            <a:r>
              <a:rPr lang="ko-KR" altLang="en-US" dirty="0"/>
              <a:t> 등의 웨어러블 기기들이 심장 박동</a:t>
            </a:r>
            <a:r>
              <a:rPr lang="en-US" altLang="ko-KR" dirty="0"/>
              <a:t>(Heart rate)</a:t>
            </a:r>
            <a:r>
              <a:rPr lang="ko-KR" altLang="en-US" dirty="0"/>
              <a:t>을 측정해주고 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HR </a:t>
            </a:r>
            <a:r>
              <a:rPr lang="ko-KR" altLang="en-US" dirty="0"/>
              <a:t>만으로는 각종 </a:t>
            </a:r>
            <a:r>
              <a:rPr lang="en-US" altLang="ko-KR" dirty="0"/>
              <a:t>disorder</a:t>
            </a:r>
            <a:r>
              <a:rPr lang="ko-KR" altLang="en-US" dirty="0"/>
              <a:t>를</a:t>
            </a:r>
            <a:r>
              <a:rPr lang="en-US" altLang="ko-KR" dirty="0"/>
              <a:t> detect</a:t>
            </a:r>
            <a:r>
              <a:rPr lang="ko-KR" altLang="en-US" dirty="0"/>
              <a:t>하는 데 한계가 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</a:t>
            </a:r>
            <a:r>
              <a:rPr lang="en-US" altLang="ko-KR" dirty="0"/>
              <a:t>, Heart Rate</a:t>
            </a:r>
            <a:r>
              <a:rPr lang="ko-KR" altLang="en-US" dirty="0"/>
              <a:t>를 대체하여</a:t>
            </a:r>
            <a:r>
              <a:rPr lang="en-US" altLang="ko-KR" dirty="0"/>
              <a:t>, </a:t>
            </a:r>
            <a:r>
              <a:rPr lang="ko-KR" altLang="en-US" dirty="0"/>
              <a:t>심장 움직임의 </a:t>
            </a:r>
            <a:r>
              <a:rPr lang="en-US" altLang="ko-KR" dirty="0"/>
              <a:t>detail</a:t>
            </a:r>
            <a:r>
              <a:rPr lang="ko-KR" altLang="en-US" dirty="0"/>
              <a:t>한 정보를 가지고 있는 </a:t>
            </a:r>
            <a:r>
              <a:rPr lang="en-US" altLang="ko-KR" dirty="0"/>
              <a:t>ECG</a:t>
            </a:r>
            <a:r>
              <a:rPr lang="ko-KR" altLang="en-US" dirty="0"/>
              <a:t>가 널리 쓰이고 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0641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95643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00716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93175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10518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2730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ECG: </a:t>
            </a:r>
            <a:r>
              <a:rPr lang="ko-KR" altLang="en-US" dirty="0"/>
              <a:t>우리 말로 하면 심전도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심장 활동에서 발생하는 전기 신호를 측정한 것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PQRST</a:t>
            </a:r>
            <a:r>
              <a:rPr lang="ko-KR" altLang="en-US" dirty="0"/>
              <a:t>의 다섯 가지 </a:t>
            </a:r>
            <a:r>
              <a:rPr lang="en-US" altLang="ko-KR" dirty="0"/>
              <a:t>peak (</a:t>
            </a:r>
            <a:r>
              <a:rPr lang="ko-KR" altLang="en-US" dirty="0"/>
              <a:t>핀포인트</a:t>
            </a:r>
            <a:r>
              <a:rPr lang="en-US" altLang="ko-KR" dirty="0"/>
              <a:t>) </a:t>
            </a:r>
            <a:r>
              <a:rPr lang="ko-KR" altLang="en-US" dirty="0"/>
              <a:t>가 있고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peak</a:t>
            </a:r>
            <a:r>
              <a:rPr lang="ko-KR" altLang="en-US" dirty="0"/>
              <a:t>의 거리 등을 이용해 심장의 정상</a:t>
            </a:r>
            <a:r>
              <a:rPr lang="en-US" altLang="ko-KR" dirty="0"/>
              <a:t>/</a:t>
            </a:r>
            <a:r>
              <a:rPr lang="ko-KR" altLang="en-US" dirty="0"/>
              <a:t>비정상을 판별할 수 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</a:t>
            </a:r>
            <a:r>
              <a:rPr lang="en-US" altLang="ko-KR" dirty="0"/>
              <a:t>evaluation </a:t>
            </a:r>
            <a:r>
              <a:rPr lang="ko-KR" altLang="en-US" dirty="0"/>
              <a:t>파트에서도 각각의 </a:t>
            </a:r>
            <a:r>
              <a:rPr lang="en-US" altLang="ko-KR" dirty="0"/>
              <a:t>peak</a:t>
            </a:r>
            <a:r>
              <a:rPr lang="ko-KR" altLang="en-US" dirty="0"/>
              <a:t>를 잘 </a:t>
            </a:r>
            <a:r>
              <a:rPr lang="en-US" altLang="ko-KR" dirty="0"/>
              <a:t>estimate </a:t>
            </a:r>
            <a:r>
              <a:rPr lang="ko-KR" altLang="en-US" dirty="0"/>
              <a:t>했는지를 중심으로 평가가 이루어질 것임</a:t>
            </a: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518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0271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7265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ECG </a:t>
            </a:r>
            <a:r>
              <a:rPr lang="ko-KR" altLang="en-US" dirty="0"/>
              <a:t>충분히 좋네</a:t>
            </a:r>
            <a:r>
              <a:rPr lang="en-US" altLang="ko-KR" dirty="0"/>
              <a:t>, </a:t>
            </a:r>
            <a:r>
              <a:rPr lang="ko-KR" altLang="en-US" dirty="0"/>
              <a:t>근데 뭐가 문제냐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가장 중요한 문제는 의학적으로 사용 가능한 </a:t>
            </a:r>
            <a:r>
              <a:rPr lang="en-US" altLang="ko-KR" dirty="0"/>
              <a:t>ECG </a:t>
            </a:r>
            <a:r>
              <a:rPr lang="ko-KR" altLang="en-US" dirty="0"/>
              <a:t>센서가 비싸다는 것임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실제로</a:t>
            </a:r>
            <a:r>
              <a:rPr lang="en-US" altLang="ko-KR" dirty="0"/>
              <a:t>, </a:t>
            </a:r>
            <a:r>
              <a:rPr lang="ko-KR" altLang="en-US" dirty="0"/>
              <a:t>병원에서 사용되는 </a:t>
            </a:r>
            <a:r>
              <a:rPr lang="en-US" altLang="ko-KR" dirty="0"/>
              <a:t>ECG </a:t>
            </a:r>
            <a:r>
              <a:rPr lang="ko-KR" altLang="en-US" dirty="0"/>
              <a:t>모니터링 장치는 </a:t>
            </a:r>
            <a:r>
              <a:rPr lang="en-US" altLang="ko-KR" dirty="0"/>
              <a:t>10000 ~ 30000 </a:t>
            </a:r>
            <a:r>
              <a:rPr lang="ko-KR" altLang="en-US" dirty="0"/>
              <a:t>달러 </a:t>
            </a:r>
            <a:r>
              <a:rPr lang="en-US" altLang="ko-KR" dirty="0"/>
              <a:t>-&gt; </a:t>
            </a:r>
            <a:r>
              <a:rPr lang="ko-KR" altLang="en-US" dirty="0"/>
              <a:t>너무 비싸니까</a:t>
            </a:r>
            <a:r>
              <a:rPr lang="en-US" altLang="ko-KR" dirty="0"/>
              <a:t>, widely deploy</a:t>
            </a:r>
            <a:r>
              <a:rPr lang="ko-KR" altLang="en-US" dirty="0"/>
              <a:t>하는 데 어려움이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 하나의 중요한 문제는</a:t>
            </a:r>
            <a:r>
              <a:rPr lang="en-US" altLang="ko-KR" dirty="0"/>
              <a:t>, </a:t>
            </a:r>
            <a:r>
              <a:rPr lang="ko-KR" altLang="en-US" dirty="0"/>
              <a:t>현존하는 </a:t>
            </a:r>
            <a:r>
              <a:rPr lang="en-US" altLang="ko-KR" dirty="0"/>
              <a:t>ECG </a:t>
            </a:r>
            <a:r>
              <a:rPr lang="ko-KR" altLang="en-US" dirty="0"/>
              <a:t>모니터링 장치는 가슴에 밴드를 </a:t>
            </a:r>
            <a:r>
              <a:rPr lang="ko-KR" altLang="en-US" dirty="0" err="1"/>
              <a:t>부착한다든지</a:t>
            </a:r>
            <a:r>
              <a:rPr lang="en-US" altLang="ko-KR" dirty="0"/>
              <a:t>, </a:t>
            </a:r>
            <a:r>
              <a:rPr lang="ko-KR" altLang="en-US" dirty="0"/>
              <a:t>어떤 </a:t>
            </a:r>
            <a:r>
              <a:rPr lang="ko-KR" altLang="en-US" dirty="0" err="1"/>
              <a:t>방식으로든</a:t>
            </a:r>
            <a:r>
              <a:rPr lang="ko-KR" altLang="en-US" dirty="0"/>
              <a:t> 인체에 접촉할 필요가 있다는 점이다</a:t>
            </a:r>
            <a:r>
              <a:rPr lang="en-US" altLang="ko-KR" dirty="0"/>
              <a:t>. </a:t>
            </a:r>
            <a:r>
              <a:rPr lang="ko-KR" altLang="en-US" dirty="0"/>
              <a:t>이러한 방식을 </a:t>
            </a:r>
            <a:r>
              <a:rPr lang="en-US" altLang="ko-KR" dirty="0"/>
              <a:t>Invasive-</a:t>
            </a:r>
            <a:r>
              <a:rPr lang="ko-KR" altLang="en-US" dirty="0"/>
              <a:t>침습 방식이라고 한다</a:t>
            </a:r>
            <a:r>
              <a:rPr lang="en-US" altLang="ko-KR" dirty="0"/>
              <a:t>. </a:t>
            </a:r>
            <a:r>
              <a:rPr lang="ko-KR" altLang="en-US" dirty="0"/>
              <a:t>이런 침습방식은 당연히 사용자에게 불편감을 유발하므로 일상생활에서 지속적으로 사용하기 힘들다는 문제가 있고</a:t>
            </a:r>
            <a:r>
              <a:rPr lang="en-US" altLang="ko-KR" dirty="0"/>
              <a:t>, </a:t>
            </a:r>
            <a:r>
              <a:rPr lang="ko-KR" altLang="en-US" dirty="0"/>
              <a:t>특히 잠을 잘 때에 더욱 그렇다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비용 </a:t>
            </a:r>
            <a:r>
              <a:rPr lang="en-US" altLang="ko-KR" dirty="0"/>
              <a:t>+ </a:t>
            </a:r>
            <a:r>
              <a:rPr lang="ko-KR" altLang="en-US" dirty="0"/>
              <a:t>불편감의 이유로</a:t>
            </a:r>
            <a:r>
              <a:rPr lang="en-US" altLang="ko-KR" dirty="0"/>
              <a:t>, ECG </a:t>
            </a:r>
            <a:r>
              <a:rPr lang="ko-KR" altLang="en-US" dirty="0"/>
              <a:t>모니터링은 하루에 몇 번 안되는 진료시간에만 이루어지고 있는 것이 현실이다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앞서 말한 비용 </a:t>
            </a:r>
            <a:r>
              <a:rPr lang="en-US" altLang="ko-KR" dirty="0"/>
              <a:t>+ </a:t>
            </a:r>
            <a:r>
              <a:rPr lang="ko-KR" altLang="en-US" dirty="0"/>
              <a:t>불편감의 문제는 병원 외부의 환자들에게 더욱 심각한 문제이다</a:t>
            </a:r>
            <a:r>
              <a:rPr lang="en-US" altLang="ko-KR" dirty="0"/>
              <a:t>. </a:t>
            </a:r>
            <a:r>
              <a:rPr lang="ko-KR" altLang="en-US" dirty="0"/>
              <a:t>개개인이 모니터링 장비를 구비하는 것이 비용적으로 매우 비싸고</a:t>
            </a:r>
            <a:r>
              <a:rPr lang="en-US" altLang="ko-KR" dirty="0"/>
              <a:t>, </a:t>
            </a:r>
            <a:r>
              <a:rPr lang="ko-KR" altLang="en-US" dirty="0"/>
              <a:t>또 장치가 잠을 자는 동안 지속적으로 접속을 유지해야 한다는 점 역시 큰 불편이다</a:t>
            </a:r>
            <a:endParaRPr lang="en-US" altLang="ko-KR"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6579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비용을 대폭 절감하고</a:t>
            </a:r>
            <a:r>
              <a:rPr lang="en-US" altLang="ko-KR" dirty="0"/>
              <a:t>, </a:t>
            </a:r>
            <a:r>
              <a:rPr lang="ko-KR" altLang="en-US" dirty="0"/>
              <a:t>침습 방식으로 인한 불편을 해결하기 위해 본 연구에서는 침대 매트리스에 </a:t>
            </a:r>
            <a:r>
              <a:rPr lang="en-US" altLang="ko-KR" dirty="0"/>
              <a:t>Geophone</a:t>
            </a:r>
            <a:r>
              <a:rPr lang="ko-KR" altLang="en-US" dirty="0"/>
              <a:t>을 부착하는 방법을 제안한다</a:t>
            </a:r>
            <a:r>
              <a:rPr lang="en-US" altLang="ko-KR" dirty="0"/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Geophone</a:t>
            </a:r>
            <a:r>
              <a:rPr lang="ko-KR" altLang="en-US" dirty="0"/>
              <a:t>은 물리적인 진동을 감지하는 장치로</a:t>
            </a:r>
            <a:r>
              <a:rPr lang="en-US" altLang="ko-KR" dirty="0"/>
              <a:t>, </a:t>
            </a:r>
            <a:r>
              <a:rPr lang="ko-KR" altLang="en-US" dirty="0"/>
              <a:t>사람이 누워서 호흡할 때 매트리스에 전해지는 진동을 감지하고</a:t>
            </a:r>
            <a:r>
              <a:rPr lang="en-US" altLang="ko-KR" dirty="0"/>
              <a:t>, </a:t>
            </a:r>
            <a:r>
              <a:rPr lang="ko-KR" altLang="en-US" dirty="0"/>
              <a:t>그 진동 데이터를 증폭해서 서버로 전송하는 역할을 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앞서</a:t>
            </a:r>
            <a:r>
              <a:rPr lang="en-US" altLang="ko-KR" dirty="0"/>
              <a:t>, </a:t>
            </a:r>
            <a:r>
              <a:rPr lang="ko-KR" altLang="en-US" dirty="0"/>
              <a:t>심장의 활동을 측정하는 방법 중에서 </a:t>
            </a:r>
            <a:r>
              <a:rPr lang="en-US" altLang="ko-KR" dirty="0"/>
              <a:t>“</a:t>
            </a:r>
            <a:r>
              <a:rPr lang="ko-KR" altLang="en-US" dirty="0"/>
              <a:t>물리적인 진동</a:t>
            </a:r>
            <a:r>
              <a:rPr lang="en-US" altLang="ko-KR" dirty="0"/>
              <a:t>＂</a:t>
            </a:r>
            <a:r>
              <a:rPr lang="ko-KR" altLang="en-US" dirty="0"/>
              <a:t>을 측정하는 </a:t>
            </a:r>
            <a:r>
              <a:rPr lang="en-US" altLang="ko-KR" dirty="0"/>
              <a:t>SCG</a:t>
            </a:r>
            <a:r>
              <a:rPr lang="ko-KR" altLang="en-US" dirty="0"/>
              <a:t>를 언급했는데</a:t>
            </a:r>
            <a:r>
              <a:rPr lang="en-US" altLang="ko-KR" dirty="0"/>
              <a:t>, Geophone</a:t>
            </a:r>
            <a:r>
              <a:rPr lang="ko-KR" altLang="en-US" dirty="0"/>
              <a:t>은 즉 이 </a:t>
            </a:r>
            <a:r>
              <a:rPr lang="en-US" altLang="ko-KR" dirty="0"/>
              <a:t>SCG</a:t>
            </a:r>
            <a:r>
              <a:rPr lang="ko-KR" altLang="en-US" dirty="0"/>
              <a:t>를 측정하는 것이다</a:t>
            </a:r>
            <a:r>
              <a:rPr lang="en-US" altLang="ko-KR" dirty="0"/>
              <a:t>. </a:t>
            </a:r>
            <a:r>
              <a:rPr lang="ko-KR" altLang="en-US" dirty="0"/>
              <a:t>어 </a:t>
            </a:r>
            <a:r>
              <a:rPr lang="en-US" altLang="ko-KR" dirty="0"/>
              <a:t>ECG</a:t>
            </a:r>
            <a:r>
              <a:rPr lang="ko-KR" altLang="en-US" dirty="0"/>
              <a:t> 쓴다면서 </a:t>
            </a:r>
            <a:r>
              <a:rPr lang="en-US" altLang="ko-KR" dirty="0"/>
              <a:t>SCG?</a:t>
            </a:r>
            <a:r>
              <a:rPr lang="ko-KR" altLang="en-US" dirty="0"/>
              <a:t>라는 의문이 들 수 있는데</a:t>
            </a:r>
            <a:r>
              <a:rPr lang="en-US" altLang="ko-KR" dirty="0"/>
              <a:t>, </a:t>
            </a:r>
            <a:r>
              <a:rPr lang="ko-KR" altLang="en-US" dirty="0"/>
              <a:t>이는 이후에 설명될 예정이다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903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 짚고 넘어갈 점</a:t>
            </a:r>
            <a:r>
              <a:rPr lang="en-US" altLang="ko-KR" dirty="0"/>
              <a:t>: “</a:t>
            </a:r>
            <a:r>
              <a:rPr lang="ko-KR" altLang="en-US" dirty="0"/>
              <a:t>사람이 자는 동안</a:t>
            </a:r>
            <a:r>
              <a:rPr lang="en-US" altLang="ko-KR" dirty="0"/>
              <a:t>”</a:t>
            </a:r>
            <a:r>
              <a:rPr lang="ko-KR" altLang="en-US" dirty="0"/>
              <a:t>을 측정 대상으로 하는 것은</a:t>
            </a:r>
            <a:r>
              <a:rPr lang="en-US" altLang="ko-KR" dirty="0"/>
              <a:t>, </a:t>
            </a:r>
            <a:r>
              <a:rPr lang="ko-KR" altLang="en-US" dirty="0"/>
              <a:t>세</a:t>
            </a:r>
            <a:r>
              <a:rPr lang="en-US" altLang="ko-KR" dirty="0"/>
              <a:t> </a:t>
            </a:r>
            <a:r>
              <a:rPr lang="ko-KR" altLang="en-US" dirty="0"/>
              <a:t>가지 이유가 있다</a:t>
            </a:r>
            <a:r>
              <a:rPr lang="en-US" altLang="ko-KR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ko-KR" altLang="en-US" dirty="0"/>
              <a:t>자는 동안에는 이상현상을 인지할 수 없으므로</a:t>
            </a:r>
            <a:r>
              <a:rPr lang="en-US" altLang="ko-KR" dirty="0"/>
              <a:t>, </a:t>
            </a:r>
            <a:r>
              <a:rPr lang="ko-KR" altLang="en-US" dirty="0"/>
              <a:t>제 때 적절한 치료를 받지 못할 위험이 있다</a:t>
            </a:r>
            <a:r>
              <a:rPr lang="en-US" altLang="ko-KR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ko-KR" altLang="en-US" dirty="0"/>
              <a:t>대부분의 사람은 하루 </a:t>
            </a:r>
            <a:r>
              <a:rPr lang="en-US" altLang="ko-KR" dirty="0"/>
              <a:t>7~8</a:t>
            </a:r>
            <a:r>
              <a:rPr lang="ko-KR" altLang="en-US" dirty="0"/>
              <a:t>시간을 자고</a:t>
            </a:r>
            <a:r>
              <a:rPr lang="en-US" altLang="ko-KR" dirty="0"/>
              <a:t>, </a:t>
            </a:r>
            <a:r>
              <a:rPr lang="ko-KR" altLang="en-US" dirty="0"/>
              <a:t>이는 하루 </a:t>
            </a:r>
            <a:r>
              <a:rPr lang="en-US" altLang="ko-KR" dirty="0"/>
              <a:t>24</a:t>
            </a:r>
            <a:r>
              <a:rPr lang="ko-KR" altLang="en-US" dirty="0"/>
              <a:t>시간 중에서 큰 비중을 차지한다</a:t>
            </a:r>
            <a:r>
              <a:rPr lang="en-US" altLang="ko-KR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altLang="ko-KR" dirty="0"/>
              <a:t>Invasive sensing </a:t>
            </a:r>
            <a:r>
              <a:rPr lang="ko-KR" altLang="en-US" dirty="0"/>
              <a:t>방법들은 특유의 불편함 때문에 </a:t>
            </a:r>
            <a:r>
              <a:rPr lang="ko-KR" altLang="en-US" dirty="0" err="1"/>
              <a:t>깨어있을</a:t>
            </a:r>
            <a:r>
              <a:rPr lang="ko-KR" altLang="en-US" dirty="0"/>
              <a:t> 때에 보다 적합하므로</a:t>
            </a:r>
            <a:r>
              <a:rPr lang="en-US" altLang="ko-KR" dirty="0"/>
              <a:t>, (1) (2)</a:t>
            </a:r>
            <a:r>
              <a:rPr lang="ko-KR" altLang="en-US" dirty="0"/>
              <a:t>를 해결하기 위한 연구가 필요하다</a:t>
            </a:r>
            <a:r>
              <a:rPr lang="en-US" altLang="ko-KR" dirty="0"/>
              <a:t>.</a:t>
            </a:r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74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6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6"/>
          <p:cNvSpPr txBox="1">
            <a:spLocks noGrp="1"/>
          </p:cNvSpPr>
          <p:nvPr>
            <p:ph type="body" idx="1"/>
          </p:nvPr>
        </p:nvSpPr>
        <p:spPr>
          <a:xfrm>
            <a:off x="614675" y="1118225"/>
            <a:ext cx="11191200" cy="5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529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  <a:defRPr>
                <a:latin typeface="Times"/>
                <a:ea typeface="Times"/>
                <a:cs typeface="Times"/>
                <a:sym typeface="Times"/>
              </a:defRPr>
            </a:lvl1pPr>
            <a:lvl2pPr marL="914400" lvl="1" indent="-3886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Char char="•"/>
              <a:defRPr>
                <a:latin typeface="Times"/>
                <a:ea typeface="Times"/>
                <a:cs typeface="Times"/>
                <a:sym typeface="Times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Times"/>
                <a:ea typeface="Times"/>
                <a:cs typeface="Times"/>
                <a:sym typeface="Time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"/>
                <a:ea typeface="Times"/>
                <a:cs typeface="Times"/>
                <a:sym typeface="Time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"/>
                <a:ea typeface="Times"/>
                <a:cs typeface="Times"/>
                <a:sym typeface="Time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5"/>
          <p:cNvSpPr/>
          <p:nvPr/>
        </p:nvSpPr>
        <p:spPr>
          <a:xfrm rot="10800000" flipH="1">
            <a:off x="0" y="832500"/>
            <a:ext cx="12192000" cy="602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5"/>
          <p:cNvSpPr/>
          <p:nvPr/>
        </p:nvSpPr>
        <p:spPr>
          <a:xfrm>
            <a:off x="0" y="724000"/>
            <a:ext cx="12192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55"/>
          <p:cNvSpPr txBox="1">
            <a:spLocks noGrp="1"/>
          </p:cNvSpPr>
          <p:nvPr>
            <p:ph type="title"/>
          </p:nvPr>
        </p:nvSpPr>
        <p:spPr>
          <a:xfrm>
            <a:off x="102067" y="108833"/>
            <a:ext cx="119943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72" name="Google Shape;72;p55"/>
          <p:cNvSpPr txBox="1"/>
          <p:nvPr/>
        </p:nvSpPr>
        <p:spPr>
          <a:xfrm>
            <a:off x="570367" y="6416129"/>
            <a:ext cx="23160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33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Seoul National University</a:t>
            </a:r>
            <a:endParaRPr sz="1200" b="1" i="0" u="none" strike="noStrike" cap="none">
              <a:solidFill>
                <a:srgbClr val="0033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33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Graduate School of Data Science</a:t>
            </a:r>
            <a:endParaRPr sz="1200" b="0" i="0" u="none" strike="noStrike" cap="none">
              <a:solidFill>
                <a:srgbClr val="0033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Google Shape;73;p55"/>
          <p:cNvSpPr txBox="1">
            <a:spLocks noGrp="1"/>
          </p:cNvSpPr>
          <p:nvPr>
            <p:ph type="body" idx="1"/>
          </p:nvPr>
        </p:nvSpPr>
        <p:spPr>
          <a:xfrm>
            <a:off x="179433" y="868800"/>
            <a:ext cx="11817300" cy="54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55"/>
          <p:cNvSpPr txBox="1"/>
          <p:nvPr/>
        </p:nvSpPr>
        <p:spPr>
          <a:xfrm>
            <a:off x="10746633" y="6416133"/>
            <a:ext cx="9789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33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Spring 2021</a:t>
            </a:r>
            <a:endParaRPr sz="1300" b="0" i="0" u="none" strike="noStrike" cap="none">
              <a:solidFill>
                <a:srgbClr val="0033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" name="Google Shape;75;p55"/>
          <p:cNvSpPr txBox="1"/>
          <p:nvPr/>
        </p:nvSpPr>
        <p:spPr>
          <a:xfrm>
            <a:off x="11627900" y="6416100"/>
            <a:ext cx="4023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1" i="0" u="none" strike="noStrike" cap="none">
                <a:solidFill>
                  <a:srgbClr val="0033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300" b="1" i="0" u="none" strike="noStrike" cap="none">
              <a:solidFill>
                <a:srgbClr val="0033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6" name="Google Shape;76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881" y="6394167"/>
            <a:ext cx="402399" cy="41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6"/>
          <p:cNvSpPr txBox="1">
            <a:spLocks noGrp="1"/>
          </p:cNvSpPr>
          <p:nvPr>
            <p:ph type="title"/>
          </p:nvPr>
        </p:nvSpPr>
        <p:spPr>
          <a:xfrm>
            <a:off x="614600" y="2753800"/>
            <a:ext cx="109629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79" name="Google Shape;79;p56"/>
          <p:cNvSpPr txBox="1"/>
          <p:nvPr/>
        </p:nvSpPr>
        <p:spPr>
          <a:xfrm>
            <a:off x="570367" y="6416129"/>
            <a:ext cx="23160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D9D9D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Seoul National University</a:t>
            </a:r>
            <a:endParaRPr sz="1200" b="1" i="0" u="none" strike="noStrike" cap="none">
              <a:solidFill>
                <a:srgbClr val="D9D9D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D9D9D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Graduate School of Data Science</a:t>
            </a:r>
            <a:endParaRPr sz="1200" b="0" i="0" u="none" strike="noStrike" cap="none">
              <a:solidFill>
                <a:srgbClr val="D9D9D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" name="Google Shape;80;p56"/>
          <p:cNvSpPr txBox="1"/>
          <p:nvPr/>
        </p:nvSpPr>
        <p:spPr>
          <a:xfrm>
            <a:off x="10746633" y="6416133"/>
            <a:ext cx="9789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D9D9D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Spring 2021</a:t>
            </a:r>
            <a:endParaRPr sz="1300" b="0" i="0" u="none" strike="noStrike" cap="none">
              <a:solidFill>
                <a:srgbClr val="D9D9D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" name="Google Shape;81;p56"/>
          <p:cNvSpPr txBox="1"/>
          <p:nvPr/>
        </p:nvSpPr>
        <p:spPr>
          <a:xfrm>
            <a:off x="11627900" y="6416100"/>
            <a:ext cx="4023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1" i="0" u="none" strike="noStrike" cap="none">
                <a:solidFill>
                  <a:srgbClr val="D9D9D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300" b="1" i="0" u="none" strike="noStrike" cap="none">
              <a:solidFill>
                <a:srgbClr val="D9D9D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2" name="Google Shape;82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881" y="6394167"/>
            <a:ext cx="402399" cy="41718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5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OBJECT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7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5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5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45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Google Shape;16;p45"/>
          <p:cNvGrpSpPr/>
          <p:nvPr/>
        </p:nvGrpSpPr>
        <p:grpSpPr>
          <a:xfrm>
            <a:off x="7079523" y="6420134"/>
            <a:ext cx="4433391" cy="369346"/>
            <a:chOff x="1680499" y="1494549"/>
            <a:chExt cx="10064453" cy="838471"/>
          </a:xfrm>
        </p:grpSpPr>
        <p:pic>
          <p:nvPicPr>
            <p:cNvPr id="17" name="Google Shape;17;p45" descr="A close up of a sign&#10;&#10;Description automatically generated"/>
            <p:cNvPicPr preferRelativeResize="0"/>
            <p:nvPr/>
          </p:nvPicPr>
          <p:blipFill rotWithShape="1">
            <a:blip r:embed="rId13">
              <a:alphaModFix/>
            </a:blip>
            <a:srcRect r="62143"/>
            <a:stretch/>
          </p:blipFill>
          <p:spPr>
            <a:xfrm>
              <a:off x="1680499" y="1641592"/>
              <a:ext cx="488571" cy="5714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8;p45"/>
            <p:cNvSpPr txBox="1"/>
            <p:nvPr/>
          </p:nvSpPr>
          <p:spPr>
            <a:xfrm>
              <a:off x="2300461" y="1494549"/>
              <a:ext cx="9444491" cy="838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SNU Graduate School of Data Science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45"/>
          <p:cNvSpPr txBox="1"/>
          <p:nvPr/>
        </p:nvSpPr>
        <p:spPr>
          <a:xfrm>
            <a:off x="57324" y="6412746"/>
            <a:ext cx="3199915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Foundation of Data Science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5"/>
          <p:cNvSpPr txBox="1"/>
          <p:nvPr/>
        </p:nvSpPr>
        <p:spPr>
          <a:xfrm>
            <a:off x="11460475" y="6412750"/>
            <a:ext cx="636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fld id="{00000000-1234-1234-1234-123412341234}" type="slidenum">
              <a:rPr lang="en-US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 descr="070612700-4k-abstract-loop-color-geomet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p1"/>
          <p:cNvGrpSpPr/>
          <p:nvPr/>
        </p:nvGrpSpPr>
        <p:grpSpPr>
          <a:xfrm>
            <a:off x="2828055" y="5887014"/>
            <a:ext cx="6753909" cy="523220"/>
            <a:chOff x="1448573" y="1286955"/>
            <a:chExt cx="15333051" cy="1187836"/>
          </a:xfrm>
        </p:grpSpPr>
        <p:pic>
          <p:nvPicPr>
            <p:cNvPr id="92" name="Google Shape;92;p1" descr="A close up of a sig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 r="62143"/>
            <a:stretch/>
          </p:blipFill>
          <p:spPr>
            <a:xfrm>
              <a:off x="1448573" y="1508707"/>
              <a:ext cx="720497" cy="8427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"/>
            <p:cNvSpPr txBox="1"/>
            <p:nvPr/>
          </p:nvSpPr>
          <p:spPr>
            <a:xfrm>
              <a:off x="2300461" y="1286955"/>
              <a:ext cx="14481164" cy="1187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SNU Graduate School of Data Science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1"/>
          <p:cNvSpPr txBox="1"/>
          <p:nvPr/>
        </p:nvSpPr>
        <p:spPr>
          <a:xfrm>
            <a:off x="1303200" y="1477026"/>
            <a:ext cx="95856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HeartQuake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Accurate Low-Cost Non-Invasive ECG Monitoring Using Bed-Mounted Geophones</a:t>
            </a:r>
            <a:endParaRPr sz="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4369050" y="3263569"/>
            <a:ext cx="3453900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2023-02-02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AIoT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Lab Meeting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Reviewed by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Seong-gu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Shin</a:t>
            </a:r>
            <a:endParaRPr sz="105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Goals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 err="1"/>
              <a:t>HeartQuake</a:t>
            </a:r>
            <a:endParaRPr dirty="0"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614675" y="1774334"/>
            <a:ext cx="11191200" cy="5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altLang="ko-KR" sz="2400" dirty="0"/>
              <a:t>The system should involve </a:t>
            </a:r>
            <a:r>
              <a:rPr lang="en-US" altLang="ko-KR" sz="2400" dirty="0">
                <a:solidFill>
                  <a:srgbClr val="0070C0"/>
                </a:solidFill>
              </a:rPr>
              <a:t>no sensor attachments directly to the human body </a:t>
            </a:r>
            <a:r>
              <a:rPr lang="en-US" altLang="ko-KR" sz="2400" dirty="0"/>
              <a:t>for capturing ECG signals.</a:t>
            </a:r>
            <a:br>
              <a:rPr lang="en-US" altLang="ko-KR" sz="2400" dirty="0"/>
            </a:br>
            <a:endParaRPr lang="en-US" altLang="ko-KR" sz="2400" dirty="0"/>
          </a:p>
          <a:p>
            <a:pPr lvl="0"/>
            <a:r>
              <a:rPr lang="en-US" altLang="ko-KR" sz="2400" dirty="0"/>
              <a:t>The system </a:t>
            </a:r>
            <a:r>
              <a:rPr lang="en-US" altLang="ko-KR" sz="2400" dirty="0">
                <a:solidFill>
                  <a:srgbClr val="0070C0"/>
                </a:solidFill>
              </a:rPr>
              <a:t>should be able to provide sufficiently accurate ECG waveforms</a:t>
            </a:r>
            <a:r>
              <a:rPr lang="en-US" altLang="ko-KR" sz="2400" dirty="0"/>
              <a:t> and not just simple heart rate information to be effective enough for use as a screening tool prior to detailed clinical examinations.</a:t>
            </a:r>
          </a:p>
          <a:p>
            <a:pPr lvl="0"/>
            <a:endParaRPr lang="en-US" altLang="ko-KR" sz="2400" dirty="0"/>
          </a:p>
          <a:p>
            <a:pPr lvl="0"/>
            <a:r>
              <a:rPr lang="en-US" altLang="ko-KR" sz="2400" dirty="0">
                <a:solidFill>
                  <a:srgbClr val="0070C0"/>
                </a:solidFill>
              </a:rPr>
              <a:t>The cost of system installation should be kept low </a:t>
            </a:r>
            <a:r>
              <a:rPr lang="en-US" altLang="ko-KR" sz="2400" dirty="0"/>
              <a:t>to enable large-scale hospital and at-home deployments.</a:t>
            </a:r>
            <a:endParaRPr sz="2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160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Google Shape;1713;p44">
            <a:extLst>
              <a:ext uri="{FF2B5EF4-FFF2-40B4-BE49-F238E27FC236}">
                <a16:creationId xmlns:a16="http://schemas.microsoft.com/office/drawing/2014/main" id="{1AA4AE6E-1BC6-F245-8A58-646DB4667269}"/>
              </a:ext>
            </a:extLst>
          </p:cNvPr>
          <p:cNvSpPr/>
          <p:nvPr/>
        </p:nvSpPr>
        <p:spPr>
          <a:xfrm>
            <a:off x="415618" y="1895728"/>
            <a:ext cx="11360765" cy="3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94728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i="0" u="none" strike="noStrike" cap="none" dirty="0" err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HeartQuake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24838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 err="1"/>
              <a:t>HeartQuake</a:t>
            </a:r>
            <a:r>
              <a:rPr lang="en-US" dirty="0"/>
              <a:t> Flow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DA549D9-C40A-3695-578C-01C5C883B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573048"/>
            <a:ext cx="10744200" cy="2181225"/>
          </a:xfrm>
          <a:prstGeom prst="rect">
            <a:avLst/>
          </a:prstGeom>
        </p:spPr>
      </p:pic>
      <p:sp>
        <p:nvSpPr>
          <p:cNvPr id="7" name="Google Shape;103;p2">
            <a:extLst>
              <a:ext uri="{FF2B5EF4-FFF2-40B4-BE49-F238E27FC236}">
                <a16:creationId xmlns:a16="http://schemas.microsoft.com/office/drawing/2014/main" id="{78102345-E931-3C30-26D0-66B2D1E3D0EE}"/>
              </a:ext>
            </a:extLst>
          </p:cNvPr>
          <p:cNvSpPr txBox="1">
            <a:spLocks/>
          </p:cNvSpPr>
          <p:nvPr/>
        </p:nvSpPr>
        <p:spPr>
          <a:xfrm>
            <a:off x="614679" y="4069568"/>
            <a:ext cx="10947667" cy="243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Assumed hospital &amp; home has stable Internet connection + consistent power</a:t>
            </a:r>
          </a:p>
          <a:p>
            <a:r>
              <a:rPr lang="en-US" sz="2000" dirty="0">
                <a:solidFill>
                  <a:schemeClr val="tx1"/>
                </a:solidFill>
              </a:rPr>
              <a:t>Vibrations collected at the geophone – streamed to backend server - n</a:t>
            </a:r>
            <a:r>
              <a:rPr lang="en-US" altLang="ko-KR" sz="2000" dirty="0">
                <a:solidFill>
                  <a:schemeClr val="tx1"/>
                </a:solidFill>
              </a:rPr>
              <a:t>o needs for edge-AI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08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Raw Vibration Data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2781C39-29CF-5069-6DD2-C3F0F3B92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85" y="1812231"/>
            <a:ext cx="1962150" cy="2738438"/>
          </a:xfrm>
          <a:prstGeom prst="rect">
            <a:avLst/>
          </a:prstGeom>
        </p:spPr>
      </p:pic>
      <p:sp>
        <p:nvSpPr>
          <p:cNvPr id="8" name="Google Shape;103;p2">
            <a:extLst>
              <a:ext uri="{FF2B5EF4-FFF2-40B4-BE49-F238E27FC236}">
                <a16:creationId xmlns:a16="http://schemas.microsoft.com/office/drawing/2014/main" id="{651E5B8F-423D-35AD-B883-40533E066ACE}"/>
              </a:ext>
            </a:extLst>
          </p:cNvPr>
          <p:cNvSpPr txBox="1">
            <a:spLocks/>
          </p:cNvSpPr>
          <p:nvPr/>
        </p:nvSpPr>
        <p:spPr>
          <a:xfrm>
            <a:off x="3148049" y="1549454"/>
            <a:ext cx="8647926" cy="387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Used SM-24 geophone only</a:t>
            </a:r>
          </a:p>
          <a:p>
            <a:r>
              <a:rPr lang="en-US" sz="2400" dirty="0">
                <a:solidFill>
                  <a:schemeClr val="tx1"/>
                </a:solidFill>
              </a:rPr>
              <a:t>Geophone is attached to a mattress’s top panel 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avoiding interference &amp; capturing the most heart vibrations</a:t>
            </a:r>
          </a:p>
          <a:p>
            <a:pPr marL="411481" indent="-342900"/>
            <a:r>
              <a:rPr lang="en-US" sz="2400" dirty="0">
                <a:solidFill>
                  <a:schemeClr val="tx1"/>
                </a:solidFill>
              </a:rPr>
              <a:t>Amplifies raw analog signals – digitalized by Raspberry Pi 3 B+</a:t>
            </a:r>
          </a:p>
          <a:p>
            <a:pPr marL="411481" indent="-342900"/>
            <a:endParaRPr lang="en-US" sz="2400" dirty="0">
              <a:solidFill>
                <a:schemeClr val="tx1"/>
              </a:solidFill>
            </a:endParaRPr>
          </a:p>
          <a:p>
            <a:pPr marL="411481" indent="-342900"/>
            <a:r>
              <a:rPr lang="en-US" sz="2400" dirty="0">
                <a:solidFill>
                  <a:schemeClr val="tx1"/>
                </a:solidFill>
              </a:rPr>
              <a:t>Cost: less than $100</a:t>
            </a:r>
          </a:p>
          <a:p>
            <a:pPr marL="411481" indent="-342900"/>
            <a:r>
              <a:rPr lang="en-US" sz="2400" dirty="0">
                <a:solidFill>
                  <a:schemeClr val="tx1"/>
                </a:solidFill>
              </a:rPr>
              <a:t>Able to widely deployed for hospitals/homes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9E1BF-458E-4DA0-957D-5BE7C062951C}"/>
              </a:ext>
            </a:extLst>
          </p:cNvPr>
          <p:cNvSpPr txBox="1"/>
          <p:nvPr/>
        </p:nvSpPr>
        <p:spPr>
          <a:xfrm>
            <a:off x="1046747" y="4550669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Times" panose="02020603050405020304" pitchFamily="18" charset="0"/>
                <a:cs typeface="Times" panose="02020603050405020304" pitchFamily="18" charset="0"/>
              </a:rPr>
              <a:t>SM - 24</a:t>
            </a:r>
            <a:endParaRPr lang="ko-KR" altLang="en-US" sz="1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74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Noise Filtering(band filter)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Google Shape;103;p2">
            <a:extLst>
              <a:ext uri="{FF2B5EF4-FFF2-40B4-BE49-F238E27FC236}">
                <a16:creationId xmlns:a16="http://schemas.microsoft.com/office/drawing/2014/main" id="{2C85AC65-E8C8-8E7E-25B4-5527DC095DE7}"/>
              </a:ext>
            </a:extLst>
          </p:cNvPr>
          <p:cNvSpPr txBox="1">
            <a:spLocks/>
          </p:cNvSpPr>
          <p:nvPr/>
        </p:nvSpPr>
        <p:spPr>
          <a:xfrm>
            <a:off x="614679" y="1158379"/>
            <a:ext cx="10947667" cy="387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Internal noise is introduced by the sensor itself – affects all samples from the sensor</a:t>
            </a:r>
          </a:p>
          <a:p>
            <a:r>
              <a:rPr lang="en-US" sz="2400" dirty="0">
                <a:solidFill>
                  <a:schemeClr val="tx1"/>
                </a:solidFill>
              </a:rPr>
              <a:t>Purposed on removing the internal noise from the sensor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37DE59A-AA6D-CE4A-ED60-12E27AAE5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54" y="2553669"/>
            <a:ext cx="5595126" cy="2265632"/>
          </a:xfrm>
          <a:prstGeom prst="rect">
            <a:avLst/>
          </a:prstGeom>
        </p:spPr>
      </p:pic>
      <p:sp>
        <p:nvSpPr>
          <p:cNvPr id="14" name="Google Shape;103;p2">
            <a:extLst>
              <a:ext uri="{FF2B5EF4-FFF2-40B4-BE49-F238E27FC236}">
                <a16:creationId xmlns:a16="http://schemas.microsoft.com/office/drawing/2014/main" id="{7A4474C6-203B-04E8-62DB-D0DE9A902073}"/>
              </a:ext>
            </a:extLst>
          </p:cNvPr>
          <p:cNvSpPr txBox="1">
            <a:spLocks/>
          </p:cNvSpPr>
          <p:nvPr/>
        </p:nvSpPr>
        <p:spPr>
          <a:xfrm>
            <a:off x="6337075" y="2526986"/>
            <a:ext cx="5595126" cy="387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Four SM-24 devices (no external vibrations)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0~5Hz) Noticeable noise</a:t>
            </a:r>
          </a:p>
          <a:p>
            <a:r>
              <a:rPr lang="en-US" sz="2000" dirty="0">
                <a:solidFill>
                  <a:schemeClr val="tx1"/>
                </a:solidFill>
              </a:rPr>
              <a:t>10~20Hz) Smaller amounts of noise</a:t>
            </a:r>
          </a:p>
          <a:p>
            <a:r>
              <a:rPr lang="en-US" sz="2000" dirty="0">
                <a:solidFill>
                  <a:schemeClr val="tx1"/>
                </a:solidFill>
              </a:rPr>
              <a:t>Near 30Hz) High noise peak</a:t>
            </a:r>
          </a:p>
          <a:p>
            <a:r>
              <a:rPr lang="en-US" sz="2000" dirty="0">
                <a:solidFill>
                  <a:schemeClr val="tx1"/>
                </a:solidFill>
              </a:rPr>
              <a:t>30Hz~) Minor noise scatters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3992753-6886-D26D-5239-CB50F8FDA587}"/>
              </a:ext>
            </a:extLst>
          </p:cNvPr>
          <p:cNvGrpSpPr/>
          <p:nvPr/>
        </p:nvGrpSpPr>
        <p:grpSpPr>
          <a:xfrm>
            <a:off x="1015253" y="2602006"/>
            <a:ext cx="3005418" cy="1640542"/>
            <a:chOff x="1015253" y="2602006"/>
            <a:chExt cx="3005418" cy="16405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5855797-CCF6-653D-97F3-965A40C6CA67}"/>
                </a:ext>
              </a:extLst>
            </p:cNvPr>
            <p:cNvSpPr/>
            <p:nvPr/>
          </p:nvSpPr>
          <p:spPr>
            <a:xfrm>
              <a:off x="1015253" y="2602006"/>
              <a:ext cx="188259" cy="7732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23A2653-A24D-70E9-D733-8F40A06E29EE}"/>
                </a:ext>
              </a:extLst>
            </p:cNvPr>
            <p:cNvSpPr/>
            <p:nvPr/>
          </p:nvSpPr>
          <p:spPr>
            <a:xfrm>
              <a:off x="1015253" y="3469342"/>
              <a:ext cx="188259" cy="7732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3B1D03-993F-21B1-F35A-7A95F2CF7F7B}"/>
                </a:ext>
              </a:extLst>
            </p:cNvPr>
            <p:cNvSpPr/>
            <p:nvPr/>
          </p:nvSpPr>
          <p:spPr>
            <a:xfrm>
              <a:off x="3832412" y="3469342"/>
              <a:ext cx="188259" cy="7732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839D5E6-9909-545E-933E-1D3F560532C1}"/>
                </a:ext>
              </a:extLst>
            </p:cNvPr>
            <p:cNvSpPr/>
            <p:nvPr/>
          </p:nvSpPr>
          <p:spPr>
            <a:xfrm>
              <a:off x="3832412" y="2602006"/>
              <a:ext cx="188259" cy="7732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CAA76C9-71B3-DDEC-D499-B234F904D2C7}"/>
              </a:ext>
            </a:extLst>
          </p:cNvPr>
          <p:cNvGrpSpPr/>
          <p:nvPr/>
        </p:nvGrpSpPr>
        <p:grpSpPr>
          <a:xfrm>
            <a:off x="1221677" y="2598849"/>
            <a:ext cx="3180051" cy="1640542"/>
            <a:chOff x="1221677" y="2598849"/>
            <a:chExt cx="3180051" cy="164054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F6F2E78-D4ED-7708-4EF2-81618D628327}"/>
                </a:ext>
              </a:extLst>
            </p:cNvPr>
            <p:cNvSpPr/>
            <p:nvPr/>
          </p:nvSpPr>
          <p:spPr>
            <a:xfrm>
              <a:off x="1221677" y="2598849"/>
              <a:ext cx="367434" cy="7732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38D60B9-90FF-B750-B7A5-BCFFD492BD1B}"/>
                </a:ext>
              </a:extLst>
            </p:cNvPr>
            <p:cNvSpPr/>
            <p:nvPr/>
          </p:nvSpPr>
          <p:spPr>
            <a:xfrm>
              <a:off x="4034294" y="2598849"/>
              <a:ext cx="367434" cy="7732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72B834B-755E-E862-3239-799F47F2CCD9}"/>
                </a:ext>
              </a:extLst>
            </p:cNvPr>
            <p:cNvSpPr/>
            <p:nvPr/>
          </p:nvSpPr>
          <p:spPr>
            <a:xfrm>
              <a:off x="4034294" y="3466185"/>
              <a:ext cx="367434" cy="7732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DD16FCA-1742-636F-1AB6-8623A9AC942D}"/>
                </a:ext>
              </a:extLst>
            </p:cNvPr>
            <p:cNvSpPr/>
            <p:nvPr/>
          </p:nvSpPr>
          <p:spPr>
            <a:xfrm>
              <a:off x="1221677" y="3466185"/>
              <a:ext cx="367434" cy="7732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45353B9-47EA-9112-BA2C-11BAB5996840}"/>
              </a:ext>
            </a:extLst>
          </p:cNvPr>
          <p:cNvGrpSpPr/>
          <p:nvPr/>
        </p:nvGrpSpPr>
        <p:grpSpPr>
          <a:xfrm>
            <a:off x="1611337" y="2598849"/>
            <a:ext cx="3041648" cy="1640542"/>
            <a:chOff x="1611337" y="2598849"/>
            <a:chExt cx="3041648" cy="164054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CA98DBD-6AE3-01B1-ADEB-ED0707F16F11}"/>
                </a:ext>
              </a:extLst>
            </p:cNvPr>
            <p:cNvSpPr/>
            <p:nvPr/>
          </p:nvSpPr>
          <p:spPr>
            <a:xfrm>
              <a:off x="1611337" y="2598849"/>
              <a:ext cx="237634" cy="7732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15F2EAE-8533-0C78-C54A-98E8C88BDFBC}"/>
                </a:ext>
              </a:extLst>
            </p:cNvPr>
            <p:cNvSpPr/>
            <p:nvPr/>
          </p:nvSpPr>
          <p:spPr>
            <a:xfrm>
              <a:off x="1611337" y="3466185"/>
              <a:ext cx="237634" cy="7732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68187AC-9CAA-9FC0-081B-C0FA1EE59EA2}"/>
                </a:ext>
              </a:extLst>
            </p:cNvPr>
            <p:cNvSpPr/>
            <p:nvPr/>
          </p:nvSpPr>
          <p:spPr>
            <a:xfrm>
              <a:off x="4415351" y="3466185"/>
              <a:ext cx="237634" cy="7732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370A90C-9720-A4C6-7664-2AB417CA4BC2}"/>
                </a:ext>
              </a:extLst>
            </p:cNvPr>
            <p:cNvSpPr/>
            <p:nvPr/>
          </p:nvSpPr>
          <p:spPr>
            <a:xfrm>
              <a:off x="4415351" y="2606721"/>
              <a:ext cx="237634" cy="7732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9627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Noise Filtering(band filter)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E0F6776-654A-84F8-D506-EC254FFDA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" y="1287482"/>
            <a:ext cx="4683292" cy="2683439"/>
          </a:xfrm>
          <a:prstGeom prst="rect">
            <a:avLst/>
          </a:prstGeom>
        </p:spPr>
      </p:pic>
      <p:sp>
        <p:nvSpPr>
          <p:cNvPr id="8" name="Google Shape;103;p2">
            <a:extLst>
              <a:ext uri="{FF2B5EF4-FFF2-40B4-BE49-F238E27FC236}">
                <a16:creationId xmlns:a16="http://schemas.microsoft.com/office/drawing/2014/main" id="{838A26CC-91EF-AC39-0997-6D8A0A1BE43D}"/>
              </a:ext>
            </a:extLst>
          </p:cNvPr>
          <p:cNvSpPr txBox="1">
            <a:spLocks/>
          </p:cNvSpPr>
          <p:nvPr/>
        </p:nvSpPr>
        <p:spPr>
          <a:xfrm>
            <a:off x="5297972" y="1287482"/>
            <a:ext cx="6584840" cy="268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0~5Hz: Related to respiration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Prominent vibration range: 5 ~ 30Hz (more than 80%)</a:t>
            </a:r>
          </a:p>
          <a:p>
            <a:r>
              <a:rPr lang="en-US" sz="2000" dirty="0">
                <a:solidFill>
                  <a:schemeClr val="tx1"/>
                </a:solidFill>
              </a:rPr>
              <a:t>Thus, core frequency band of SCG = among 5~30 Hz range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So, remove everything except the 5~30Hz range!</a:t>
            </a:r>
          </a:p>
        </p:txBody>
      </p:sp>
      <p:sp>
        <p:nvSpPr>
          <p:cNvPr id="9" name="Google Shape;103;p2">
            <a:extLst>
              <a:ext uri="{FF2B5EF4-FFF2-40B4-BE49-F238E27FC236}">
                <a16:creationId xmlns:a16="http://schemas.microsoft.com/office/drawing/2014/main" id="{4E5C4D1A-76FF-7D83-079F-9BDC1C461472}"/>
              </a:ext>
            </a:extLst>
          </p:cNvPr>
          <p:cNvSpPr txBox="1">
            <a:spLocks/>
          </p:cNvSpPr>
          <p:nvPr/>
        </p:nvSpPr>
        <p:spPr>
          <a:xfrm>
            <a:off x="614679" y="3970921"/>
            <a:ext cx="10947667" cy="211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Limitations)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Filter is designed for SM-24 Only – for another geophone, do same process!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Cannot perfectly remove the internal noise (in the 10~20Hz) – but relatively small compared to external vibrations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71195E-8293-BE58-85AD-E3F9962CB19A}"/>
              </a:ext>
            </a:extLst>
          </p:cNvPr>
          <p:cNvSpPr/>
          <p:nvPr/>
        </p:nvSpPr>
        <p:spPr>
          <a:xfrm>
            <a:off x="885266" y="1287482"/>
            <a:ext cx="298076" cy="10052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60AD6D-E47E-8610-EC94-654785E99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1" y="1287482"/>
            <a:ext cx="4683292" cy="268343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2D5DE2A-B2E3-5FE2-8485-24A477242E46}"/>
              </a:ext>
            </a:extLst>
          </p:cNvPr>
          <p:cNvGrpSpPr/>
          <p:nvPr/>
        </p:nvGrpSpPr>
        <p:grpSpPr>
          <a:xfrm>
            <a:off x="885267" y="1287482"/>
            <a:ext cx="298076" cy="2290288"/>
            <a:chOff x="885267" y="1287482"/>
            <a:chExt cx="298076" cy="229028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3010977-8145-83C5-18AE-04AF49B9A3CE}"/>
                </a:ext>
              </a:extLst>
            </p:cNvPr>
            <p:cNvSpPr/>
            <p:nvPr/>
          </p:nvSpPr>
          <p:spPr>
            <a:xfrm>
              <a:off x="885267" y="1287482"/>
              <a:ext cx="298076" cy="10052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6924B09-D44A-86D3-60BC-D6FFA4C6867B}"/>
                </a:ext>
              </a:extLst>
            </p:cNvPr>
            <p:cNvSpPr/>
            <p:nvPr/>
          </p:nvSpPr>
          <p:spPr>
            <a:xfrm>
              <a:off x="885267" y="2572528"/>
              <a:ext cx="298076" cy="10052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63C6C7-B819-0370-8B8D-88010C1C3480}"/>
              </a:ext>
            </a:extLst>
          </p:cNvPr>
          <p:cNvGrpSpPr/>
          <p:nvPr/>
        </p:nvGrpSpPr>
        <p:grpSpPr>
          <a:xfrm>
            <a:off x="1183341" y="1287482"/>
            <a:ext cx="1114535" cy="2310263"/>
            <a:chOff x="1183341" y="1287482"/>
            <a:chExt cx="1114535" cy="231026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126C3F1-3BB4-91EA-BD6B-40355FDCA60B}"/>
                </a:ext>
              </a:extLst>
            </p:cNvPr>
            <p:cNvSpPr/>
            <p:nvPr/>
          </p:nvSpPr>
          <p:spPr>
            <a:xfrm>
              <a:off x="1183341" y="1287482"/>
              <a:ext cx="1114535" cy="10052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408E5D-98DA-A26D-FFAF-FDDAF2C04A74}"/>
                </a:ext>
              </a:extLst>
            </p:cNvPr>
            <p:cNvSpPr/>
            <p:nvPr/>
          </p:nvSpPr>
          <p:spPr>
            <a:xfrm>
              <a:off x="1183341" y="2592503"/>
              <a:ext cx="1114535" cy="10052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121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altLang="ko-KR" dirty="0"/>
              <a:t>Bi-LSTM for ECG Estimation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5970116-AF19-A682-F690-C8BE784A8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26" y="1287482"/>
            <a:ext cx="4907814" cy="3244082"/>
          </a:xfrm>
          <a:prstGeom prst="rect">
            <a:avLst/>
          </a:prstGeom>
        </p:spPr>
      </p:pic>
      <p:sp>
        <p:nvSpPr>
          <p:cNvPr id="5" name="Google Shape;103;p2">
            <a:extLst>
              <a:ext uri="{FF2B5EF4-FFF2-40B4-BE49-F238E27FC236}">
                <a16:creationId xmlns:a16="http://schemas.microsoft.com/office/drawing/2014/main" id="{F54C3C0A-6994-B838-B8C1-E468AC6618BE}"/>
              </a:ext>
            </a:extLst>
          </p:cNvPr>
          <p:cNvSpPr txBox="1">
            <a:spLocks/>
          </p:cNvSpPr>
          <p:nvPr/>
        </p:nvSpPr>
        <p:spPr>
          <a:xfrm>
            <a:off x="5689740" y="1287482"/>
            <a:ext cx="5678476" cy="4476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SCG – time series (sequential) – fits to RNNs</a:t>
            </a:r>
          </a:p>
          <a:p>
            <a:r>
              <a:rPr lang="en-US" sz="1800" dirty="0">
                <a:solidFill>
                  <a:schemeClr val="tx1"/>
                </a:solidFill>
              </a:rPr>
              <a:t>2-stacked Bi-LSTMs: learning phases from front/back – equally impact the model</a:t>
            </a:r>
          </a:p>
          <a:p>
            <a:r>
              <a:rPr lang="en-US" sz="1800" dirty="0">
                <a:solidFill>
                  <a:schemeClr val="tx1"/>
                </a:solidFill>
              </a:rPr>
              <a:t>3 FC layers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Inputs &amp; Outputs: 750 data points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Sampled at 250 Hz(1 sec) – concatenated three seconds to fit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Used CEBS dataset initially train – used 2/3 of self-collected data to fine-tune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970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Google Shape;1713;p44">
            <a:extLst>
              <a:ext uri="{FF2B5EF4-FFF2-40B4-BE49-F238E27FC236}">
                <a16:creationId xmlns:a16="http://schemas.microsoft.com/office/drawing/2014/main" id="{1AA4AE6E-1BC6-F245-8A58-646DB4667269}"/>
              </a:ext>
            </a:extLst>
          </p:cNvPr>
          <p:cNvSpPr/>
          <p:nvPr/>
        </p:nvSpPr>
        <p:spPr>
          <a:xfrm>
            <a:off x="415618" y="1895728"/>
            <a:ext cx="11360765" cy="3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94728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Experiments &amp; </a:t>
            </a:r>
            <a:r>
              <a:rPr lang="en-US" sz="4000" b="1" dirty="0">
                <a:latin typeface="Times"/>
                <a:ea typeface="Times"/>
                <a:cs typeface="Times"/>
                <a:sym typeface="Times"/>
              </a:rPr>
              <a:t>Evaluation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2721438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Datasets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Google Shape;103;p2">
            <a:extLst>
              <a:ext uri="{FF2B5EF4-FFF2-40B4-BE49-F238E27FC236}">
                <a16:creationId xmlns:a16="http://schemas.microsoft.com/office/drawing/2014/main" id="{BA19A1D2-1EE2-DC86-3A21-B0E0EBC4D7E6}"/>
              </a:ext>
            </a:extLst>
          </p:cNvPr>
          <p:cNvSpPr txBox="1">
            <a:spLocks/>
          </p:cNvSpPr>
          <p:nvPr/>
        </p:nvSpPr>
        <p:spPr>
          <a:xfrm>
            <a:off x="614679" y="1158378"/>
            <a:ext cx="10947667" cy="500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1. CEBS dataset</a:t>
            </a:r>
          </a:p>
          <a:p>
            <a:r>
              <a:rPr lang="en-US" sz="2000" dirty="0">
                <a:solidFill>
                  <a:schemeClr val="tx1"/>
                </a:solidFill>
              </a:rPr>
              <a:t>SCG &amp; corresponding ECG(ground truth) – from clinical grade ECG sensor</a:t>
            </a:r>
          </a:p>
          <a:p>
            <a:r>
              <a:rPr lang="en-US" sz="2000" dirty="0">
                <a:solidFill>
                  <a:schemeClr val="tx1"/>
                </a:solidFill>
              </a:rPr>
              <a:t>20 subjects (12 male &amp; 8 female; ages 20~30) – 60 minutes per subject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4191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2. Self-collected dataset</a:t>
            </a:r>
          </a:p>
          <a:p>
            <a:r>
              <a:rPr lang="en-US" sz="2000" dirty="0">
                <a:solidFill>
                  <a:schemeClr val="tx1"/>
                </a:solidFill>
              </a:rPr>
              <a:t>Mattress vibration data(SCG) &amp; ECG(from ECG sensor – ground truth)</a:t>
            </a:r>
          </a:p>
          <a:p>
            <a:r>
              <a:rPr lang="en-US" sz="2000" dirty="0">
                <a:solidFill>
                  <a:schemeClr val="tx1"/>
                </a:solidFill>
              </a:rPr>
              <a:t>Mattress vibrations – Filtered(mentioned before)</a:t>
            </a:r>
          </a:p>
          <a:p>
            <a:r>
              <a:rPr lang="en-US" sz="2000" dirty="0">
                <a:solidFill>
                  <a:schemeClr val="tx1"/>
                </a:solidFill>
              </a:rPr>
              <a:t>21 subjects(18 male &amp; 3 female; ages 22~36) – 10 minutes per subject</a:t>
            </a:r>
          </a:p>
          <a:p>
            <a:r>
              <a:rPr lang="en-US" sz="2000" dirty="0">
                <a:solidFill>
                  <a:schemeClr val="tx1"/>
                </a:solidFill>
              </a:rPr>
              <a:t>Additional data for diverse experiments(later)</a:t>
            </a:r>
          </a:p>
        </p:txBody>
      </p:sp>
    </p:spTree>
    <p:extLst>
      <p:ext uri="{BB962C8B-B14F-4D97-AF65-F5344CB8AC3E}">
        <p14:creationId xmlns:p14="http://schemas.microsoft.com/office/powerpoint/2010/main" val="401411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Baseline Settings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Google Shape;103;p2">
            <a:extLst>
              <a:ext uri="{FF2B5EF4-FFF2-40B4-BE49-F238E27FC236}">
                <a16:creationId xmlns:a16="http://schemas.microsoft.com/office/drawing/2014/main" id="{AB26CFFA-94BF-552F-6C60-C1291319E450}"/>
              </a:ext>
            </a:extLst>
          </p:cNvPr>
          <p:cNvSpPr txBox="1">
            <a:spLocks/>
          </p:cNvSpPr>
          <p:nvPr/>
        </p:nvSpPr>
        <p:spPr>
          <a:xfrm>
            <a:off x="614679" y="1158378"/>
            <a:ext cx="10947667" cy="500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1. Posture</a:t>
            </a:r>
          </a:p>
          <a:p>
            <a:r>
              <a:rPr lang="en-US" sz="2000" dirty="0">
                <a:solidFill>
                  <a:schemeClr val="tx1"/>
                </a:solidFill>
              </a:rPr>
              <a:t>Lay still while facing up – to avoid extra noises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4191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2. Mattress Type</a:t>
            </a:r>
          </a:p>
          <a:p>
            <a:r>
              <a:rPr lang="en-US" sz="2000" dirty="0">
                <a:solidFill>
                  <a:schemeClr val="tx1"/>
                </a:solidFill>
              </a:rPr>
              <a:t>Foldable couch-type (ex </a:t>
            </a:r>
            <a:r>
              <a:rPr lang="ko-KR" altLang="en-US" sz="2000" dirty="0" err="1">
                <a:solidFill>
                  <a:schemeClr val="tx1"/>
                </a:solidFill>
              </a:rPr>
              <a:t>라꾸라꾸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  <a:p>
            <a:pPr marL="4191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4191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3. Geophone Location</a:t>
            </a:r>
          </a:p>
          <a:p>
            <a:r>
              <a:rPr lang="en-US" sz="1800" dirty="0">
                <a:solidFill>
                  <a:schemeClr val="tx1"/>
                </a:solidFill>
              </a:rPr>
              <a:t>Below the mattress’ top panel</a:t>
            </a:r>
          </a:p>
          <a:p>
            <a:r>
              <a:rPr lang="en-US" sz="1800" dirty="0">
                <a:solidFill>
                  <a:schemeClr val="tx1"/>
                </a:solidFill>
              </a:rPr>
              <a:t>Positioned at the subject’s left shoulder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F217B-8B69-C725-6E5F-B06D8B0E858C}"/>
              </a:ext>
            </a:extLst>
          </p:cNvPr>
          <p:cNvSpPr txBox="1"/>
          <p:nvPr/>
        </p:nvSpPr>
        <p:spPr>
          <a:xfrm>
            <a:off x="7284464" y="1756476"/>
            <a:ext cx="242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Moving? Other postures?</a:t>
            </a:r>
            <a:endParaRPr lang="ko-KR" altLang="en-US" sz="18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C474F9-D30E-8669-7E5B-CC5CD00855A6}"/>
              </a:ext>
            </a:extLst>
          </p:cNvPr>
          <p:cNvSpPr txBox="1"/>
          <p:nvPr/>
        </p:nvSpPr>
        <p:spPr>
          <a:xfrm>
            <a:off x="7284464" y="3059668"/>
            <a:ext cx="242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Other type?</a:t>
            </a:r>
            <a:endParaRPr lang="ko-KR" altLang="en-US" sz="18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030B0-CFD2-7137-6A43-4F9CD8B69F73}"/>
              </a:ext>
            </a:extLst>
          </p:cNvPr>
          <p:cNvSpPr txBox="1"/>
          <p:nvPr/>
        </p:nvSpPr>
        <p:spPr>
          <a:xfrm>
            <a:off x="7284464" y="4353680"/>
            <a:ext cx="242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Different Locations?</a:t>
            </a:r>
            <a:endParaRPr lang="ko-KR" altLang="en-US" sz="18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79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Title Again…</a:t>
            </a:r>
            <a:endParaRPr dirty="0"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1427475" y="2572952"/>
            <a:ext cx="11191200" cy="5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400" dirty="0" err="1"/>
              <a:t>HeartQuake</a:t>
            </a:r>
            <a:r>
              <a:rPr lang="en-US" sz="2400" dirty="0"/>
              <a:t>: Heart + Quake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Accurate: guaranteed performance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Low-Cost</a:t>
            </a:r>
            <a:r>
              <a:rPr lang="en-US" sz="2400" dirty="0">
                <a:solidFill>
                  <a:srgbClr val="20BAF2"/>
                </a:solidFill>
              </a:rPr>
              <a:t>: cost-effective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Non-Invasive: not attached to human body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ECG-Monitoring: handling ECG Waves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400" dirty="0">
                <a:solidFill>
                  <a:srgbClr val="FFC000"/>
                </a:solidFill>
              </a:rPr>
              <a:t>Bed-Mounted Geophones: by Geophone underneath the bed</a:t>
            </a:r>
            <a:endParaRPr sz="2400" dirty="0">
              <a:solidFill>
                <a:srgbClr val="FFC00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40F5407-559F-0089-2747-8F52E583075D}"/>
              </a:ext>
            </a:extLst>
          </p:cNvPr>
          <p:cNvSpPr txBox="1"/>
          <p:nvPr/>
        </p:nvSpPr>
        <p:spPr>
          <a:xfrm>
            <a:off x="3004589" y="1525455"/>
            <a:ext cx="5735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 </a:t>
            </a:r>
            <a:r>
              <a:rPr lang="en-US" altLang="ko-KR" sz="18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HeartQuake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altLang="ko-KR" sz="1800" b="1" i="0" u="none" strike="noStrike" cap="none" dirty="0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Accurate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b="1" i="0" u="none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Low-Cost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Non-Invasive </a:t>
            </a:r>
            <a:r>
              <a:rPr lang="en-US" altLang="ko-KR" sz="18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ECG Monitoring 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lang="en-US" altLang="ko-KR" sz="1800" b="1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Bed-Mounted Geophones 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lang="en-US" altLang="ko-KR"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0913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1. Baseline Evaluation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2457F27-7E89-C3EA-5836-2AFA78EF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127" y="3479892"/>
            <a:ext cx="4323281" cy="1980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26B1A0-FC5B-863A-356F-489FD932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27" y="1842210"/>
            <a:ext cx="5781253" cy="1163301"/>
          </a:xfrm>
          <a:prstGeom prst="rect">
            <a:avLst/>
          </a:prstGeom>
        </p:spPr>
      </p:pic>
      <p:sp>
        <p:nvSpPr>
          <p:cNvPr id="11" name="Google Shape;103;p2">
            <a:extLst>
              <a:ext uri="{FF2B5EF4-FFF2-40B4-BE49-F238E27FC236}">
                <a16:creationId xmlns:a16="http://schemas.microsoft.com/office/drawing/2014/main" id="{6B7347E1-6C3F-9ACF-E5A9-3CC8841DD4FC}"/>
              </a:ext>
            </a:extLst>
          </p:cNvPr>
          <p:cNvSpPr txBox="1">
            <a:spLocks/>
          </p:cNvSpPr>
          <p:nvPr/>
        </p:nvSpPr>
        <p:spPr>
          <a:xfrm>
            <a:off x="645254" y="774340"/>
            <a:ext cx="5595126" cy="47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CEBS + Self-collected(2/3) – 3 fold cross-validation</a:t>
            </a:r>
          </a:p>
        </p:txBody>
      </p:sp>
      <p:sp>
        <p:nvSpPr>
          <p:cNvPr id="12" name="Google Shape;103;p2">
            <a:extLst>
              <a:ext uri="{FF2B5EF4-FFF2-40B4-BE49-F238E27FC236}">
                <a16:creationId xmlns:a16="http://schemas.microsoft.com/office/drawing/2014/main" id="{3902C4FB-7421-4FB5-A48D-6416123BC55C}"/>
              </a:ext>
            </a:extLst>
          </p:cNvPr>
          <p:cNvSpPr txBox="1">
            <a:spLocks/>
          </p:cNvSpPr>
          <p:nvPr/>
        </p:nvSpPr>
        <p:spPr>
          <a:xfrm>
            <a:off x="6240380" y="1241030"/>
            <a:ext cx="5595126" cy="4291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CEBS + Self-collected(2/3) – 3 fold cross-validation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Peak detection rate: higher than 98% accuracy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Missing peaks: distributed (no continuous missing peaks)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R peak: lowest error (near 10msec)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Clinically tolerable level</a:t>
            </a:r>
          </a:p>
          <a:p>
            <a:r>
              <a:rPr lang="en-US" sz="1800" dirty="0">
                <a:solidFill>
                  <a:schemeClr val="tx1"/>
                </a:solidFill>
              </a:rPr>
              <a:t>P/Q peaks: higher – caused by ECG attachments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Avg estimation error: 13.26msec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Person with 75 bpm – only 1.1% of error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99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2. Impact of Motion &amp; Posture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8201723-C5CF-7AEB-0F98-910E8E7F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" y="1753840"/>
            <a:ext cx="4727341" cy="16307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7B190E-F645-1289-3646-788BF4C15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94" y="3705134"/>
            <a:ext cx="5876306" cy="1250254"/>
          </a:xfrm>
          <a:prstGeom prst="rect">
            <a:avLst/>
          </a:prstGeom>
        </p:spPr>
      </p:pic>
      <p:sp>
        <p:nvSpPr>
          <p:cNvPr id="12" name="Google Shape;103;p2">
            <a:extLst>
              <a:ext uri="{FF2B5EF4-FFF2-40B4-BE49-F238E27FC236}">
                <a16:creationId xmlns:a16="http://schemas.microsoft.com/office/drawing/2014/main" id="{9241D33E-803F-DBE9-7B0A-DCD5EF4B0931}"/>
              </a:ext>
            </a:extLst>
          </p:cNvPr>
          <p:cNvSpPr txBox="1">
            <a:spLocks/>
          </p:cNvSpPr>
          <p:nvPr/>
        </p:nvSpPr>
        <p:spPr>
          <a:xfrm>
            <a:off x="6021631" y="1241029"/>
            <a:ext cx="5951620" cy="49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5 common motion/postures from sleeping videos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Asked 5 Participants to take each motion/posture</a:t>
            </a:r>
          </a:p>
          <a:p>
            <a:r>
              <a:rPr lang="en-US" sz="1800" dirty="0">
                <a:solidFill>
                  <a:schemeClr val="tx1"/>
                </a:solidFill>
              </a:rPr>
              <a:t>Considered only singular motion/posture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Peak detection rate: higher than 97% accuracy (still high)</a:t>
            </a:r>
          </a:p>
          <a:p>
            <a:pPr marL="4191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Free-fall: expected to have lowest error – did not due to sensor location (left curl has the lowest)</a:t>
            </a:r>
            <a:endParaRPr lang="en-US" sz="14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Motions/Postures increased estimation error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Rubbing: highest error(~28msec) – but occur instantly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Currently used ECG features: error larger than 40msec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so </a:t>
            </a:r>
            <a:r>
              <a:rPr lang="en-US" sz="1600" dirty="0" err="1">
                <a:solidFill>
                  <a:schemeClr val="tx1"/>
                </a:solidFill>
              </a:rPr>
              <a:t>HeartQuake</a:t>
            </a:r>
            <a:r>
              <a:rPr lang="en-US" sz="1600" dirty="0">
                <a:solidFill>
                  <a:schemeClr val="tx1"/>
                </a:solidFill>
              </a:rPr>
              <a:t> is still acceptable</a:t>
            </a:r>
          </a:p>
        </p:txBody>
      </p:sp>
      <p:sp>
        <p:nvSpPr>
          <p:cNvPr id="13" name="Google Shape;103;p2">
            <a:extLst>
              <a:ext uri="{FF2B5EF4-FFF2-40B4-BE49-F238E27FC236}">
                <a16:creationId xmlns:a16="http://schemas.microsoft.com/office/drawing/2014/main" id="{6190E3C0-C81B-C441-96D7-8FDDF307D55D}"/>
              </a:ext>
            </a:extLst>
          </p:cNvPr>
          <p:cNvSpPr txBox="1">
            <a:spLocks/>
          </p:cNvSpPr>
          <p:nvPr/>
        </p:nvSpPr>
        <p:spPr>
          <a:xfrm>
            <a:off x="645254" y="774340"/>
            <a:ext cx="5595126" cy="47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Self-collected data for each motion/posture</a:t>
            </a:r>
          </a:p>
        </p:txBody>
      </p:sp>
    </p:spTree>
    <p:extLst>
      <p:ext uri="{BB962C8B-B14F-4D97-AF65-F5344CB8AC3E}">
        <p14:creationId xmlns:p14="http://schemas.microsoft.com/office/powerpoint/2010/main" val="1896504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3. Impact of External Vibrations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4DE60EC-9C2A-2F01-65A1-B2C643554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" y="1801749"/>
            <a:ext cx="5379695" cy="11340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2CDCC4-CC8C-C442-1B5B-93FBF3711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785" y="3274713"/>
            <a:ext cx="3806165" cy="1705726"/>
          </a:xfrm>
          <a:prstGeom prst="rect">
            <a:avLst/>
          </a:prstGeom>
        </p:spPr>
      </p:pic>
      <p:sp>
        <p:nvSpPr>
          <p:cNvPr id="11" name="Google Shape;103;p2">
            <a:extLst>
              <a:ext uri="{FF2B5EF4-FFF2-40B4-BE49-F238E27FC236}">
                <a16:creationId xmlns:a16="http://schemas.microsoft.com/office/drawing/2014/main" id="{E9C831C2-75AC-A8A6-0515-891762E02D3B}"/>
              </a:ext>
            </a:extLst>
          </p:cNvPr>
          <p:cNvSpPr txBox="1">
            <a:spLocks/>
          </p:cNvSpPr>
          <p:nvPr/>
        </p:nvSpPr>
        <p:spPr>
          <a:xfrm>
            <a:off x="6021631" y="1478156"/>
            <a:ext cx="6049986" cy="49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Geophones sense external noises(moving around the bed)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To observe robustness of </a:t>
            </a:r>
            <a:r>
              <a:rPr lang="en-US" sz="1600" dirty="0" err="1">
                <a:solidFill>
                  <a:schemeClr val="tx1"/>
                </a:solidFill>
              </a:rPr>
              <a:t>HeartQuake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No motions on the bed – but one walking near the bed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Peak detection rate slightly dropped – still avg 98.7% 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Peak estimation error increased only slightly(18~21 msec)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Google Shape;103;p2">
            <a:extLst>
              <a:ext uri="{FF2B5EF4-FFF2-40B4-BE49-F238E27FC236}">
                <a16:creationId xmlns:a16="http://schemas.microsoft.com/office/drawing/2014/main" id="{0A0F9C82-7731-9D10-FBF4-F657101B7B77}"/>
              </a:ext>
            </a:extLst>
          </p:cNvPr>
          <p:cNvSpPr txBox="1">
            <a:spLocks/>
          </p:cNvSpPr>
          <p:nvPr/>
        </p:nvSpPr>
        <p:spPr>
          <a:xfrm>
            <a:off x="645254" y="774340"/>
            <a:ext cx="5595126" cy="47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Self-collected data for external noise(walking around)</a:t>
            </a:r>
          </a:p>
        </p:txBody>
      </p:sp>
    </p:spTree>
    <p:extLst>
      <p:ext uri="{BB962C8B-B14F-4D97-AF65-F5344CB8AC3E}">
        <p14:creationId xmlns:p14="http://schemas.microsoft.com/office/powerpoint/2010/main" val="188629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4. Impact of Sensor Location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511E922-9BE9-04FE-47B2-B850DB983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5" y="3954306"/>
            <a:ext cx="5726389" cy="15013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0F27FB-8AD2-39F7-D0A3-21C9F6A52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80" y="1536565"/>
            <a:ext cx="5481320" cy="2031379"/>
          </a:xfrm>
          <a:prstGeom prst="rect">
            <a:avLst/>
          </a:prstGeom>
        </p:spPr>
      </p:pic>
      <p:sp>
        <p:nvSpPr>
          <p:cNvPr id="13" name="Google Shape;103;p2">
            <a:extLst>
              <a:ext uri="{FF2B5EF4-FFF2-40B4-BE49-F238E27FC236}">
                <a16:creationId xmlns:a16="http://schemas.microsoft.com/office/drawing/2014/main" id="{A2A36ADF-AE52-A353-4E10-1CF202D2FF57}"/>
              </a:ext>
            </a:extLst>
          </p:cNvPr>
          <p:cNvSpPr txBox="1">
            <a:spLocks/>
          </p:cNvSpPr>
          <p:nvPr/>
        </p:nvSpPr>
        <p:spPr>
          <a:xfrm>
            <a:off x="6021631" y="1478156"/>
            <a:ext cx="6049986" cy="49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Until now – same location (left shoulder)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Installed the sensor at 5 other locations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Error values between 18-23 msec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Near the heart improves the accuracy – but not crucial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Avg peak detection error is similar to the case with different postures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Additional geophone sensors may help lowering error</a:t>
            </a:r>
          </a:p>
        </p:txBody>
      </p:sp>
      <p:sp>
        <p:nvSpPr>
          <p:cNvPr id="14" name="Google Shape;103;p2">
            <a:extLst>
              <a:ext uri="{FF2B5EF4-FFF2-40B4-BE49-F238E27FC236}">
                <a16:creationId xmlns:a16="http://schemas.microsoft.com/office/drawing/2014/main" id="{5FF505F3-0648-1400-8873-C93C6872A361}"/>
              </a:ext>
            </a:extLst>
          </p:cNvPr>
          <p:cNvSpPr txBox="1">
            <a:spLocks/>
          </p:cNvSpPr>
          <p:nvPr/>
        </p:nvSpPr>
        <p:spPr>
          <a:xfrm>
            <a:off x="645254" y="774340"/>
            <a:ext cx="5595126" cy="47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Self-collected data for each location</a:t>
            </a:r>
          </a:p>
        </p:txBody>
      </p:sp>
    </p:spTree>
    <p:extLst>
      <p:ext uri="{BB962C8B-B14F-4D97-AF65-F5344CB8AC3E}">
        <p14:creationId xmlns:p14="http://schemas.microsoft.com/office/powerpoint/2010/main" val="341741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5. Performance on Different Mattresses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D8C9BFB-38FC-E27C-28A1-6F4DF45CA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998"/>
          <a:stretch/>
        </p:blipFill>
        <p:spPr>
          <a:xfrm>
            <a:off x="826489" y="3635207"/>
            <a:ext cx="4643120" cy="19183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774BB6-7BE9-57CF-EC5A-B519C8E29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89" y="1783945"/>
            <a:ext cx="4924606" cy="1305473"/>
          </a:xfrm>
          <a:prstGeom prst="rect">
            <a:avLst/>
          </a:prstGeom>
        </p:spPr>
      </p:pic>
      <p:sp>
        <p:nvSpPr>
          <p:cNvPr id="9" name="Google Shape;103;p2">
            <a:extLst>
              <a:ext uri="{FF2B5EF4-FFF2-40B4-BE49-F238E27FC236}">
                <a16:creationId xmlns:a16="http://schemas.microsoft.com/office/drawing/2014/main" id="{AB2F8E88-BCEF-7E4C-3322-3A8BFDFA4201}"/>
              </a:ext>
            </a:extLst>
          </p:cNvPr>
          <p:cNvSpPr txBox="1">
            <a:spLocks/>
          </p:cNvSpPr>
          <p:nvPr/>
        </p:nvSpPr>
        <p:spPr>
          <a:xfrm>
            <a:off x="6021631" y="1478156"/>
            <a:ext cx="6049986" cy="495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Collected data from hospital’s general type(latex) &amp; typical home-bed type(spring)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Spring/latex showed increased error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Since training data only has couch-type  data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Adding diverse bed types into training data would help</a:t>
            </a:r>
          </a:p>
        </p:txBody>
      </p:sp>
      <p:sp>
        <p:nvSpPr>
          <p:cNvPr id="11" name="Google Shape;103;p2">
            <a:extLst>
              <a:ext uri="{FF2B5EF4-FFF2-40B4-BE49-F238E27FC236}">
                <a16:creationId xmlns:a16="http://schemas.microsoft.com/office/drawing/2014/main" id="{1209E798-3EAC-6BEE-465C-2C009E3741DB}"/>
              </a:ext>
            </a:extLst>
          </p:cNvPr>
          <p:cNvSpPr txBox="1">
            <a:spLocks/>
          </p:cNvSpPr>
          <p:nvPr/>
        </p:nvSpPr>
        <p:spPr>
          <a:xfrm>
            <a:off x="645254" y="774340"/>
            <a:ext cx="5595126" cy="47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Self-collected data for each mattress type</a:t>
            </a:r>
          </a:p>
        </p:txBody>
      </p:sp>
    </p:spTree>
    <p:extLst>
      <p:ext uri="{BB962C8B-B14F-4D97-AF65-F5344CB8AC3E}">
        <p14:creationId xmlns:p14="http://schemas.microsoft.com/office/powerpoint/2010/main" val="1420811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Google Shape;1713;p44">
            <a:extLst>
              <a:ext uri="{FF2B5EF4-FFF2-40B4-BE49-F238E27FC236}">
                <a16:creationId xmlns:a16="http://schemas.microsoft.com/office/drawing/2014/main" id="{1AA4AE6E-1BC6-F245-8A58-646DB4667269}"/>
              </a:ext>
            </a:extLst>
          </p:cNvPr>
          <p:cNvSpPr/>
          <p:nvPr/>
        </p:nvSpPr>
        <p:spPr>
          <a:xfrm>
            <a:off x="415618" y="1895728"/>
            <a:ext cx="11360765" cy="3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94728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Furthermore – Personalized Model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2897096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General </a:t>
            </a:r>
            <a:r>
              <a:rPr lang="en-US" dirty="0">
                <a:solidFill>
                  <a:schemeClr val="accent1"/>
                </a:solidFill>
              </a:rPr>
              <a:t>vs</a:t>
            </a:r>
            <a:r>
              <a:rPr lang="en-US" dirty="0"/>
              <a:t> Personalized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Google Shape;103;p2">
            <a:extLst>
              <a:ext uri="{FF2B5EF4-FFF2-40B4-BE49-F238E27FC236}">
                <a16:creationId xmlns:a16="http://schemas.microsoft.com/office/drawing/2014/main" id="{4545BA47-5B3C-88F8-A002-28BC545F880C}"/>
              </a:ext>
            </a:extLst>
          </p:cNvPr>
          <p:cNvSpPr txBox="1">
            <a:spLocks/>
          </p:cNvSpPr>
          <p:nvPr/>
        </p:nvSpPr>
        <p:spPr>
          <a:xfrm>
            <a:off x="614679" y="1158378"/>
            <a:ext cx="10947667" cy="500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For general model: 1/3 of self-collected data were not used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Train “Personalized model”: original training set + OOB 1/3 from “self-collected”</a:t>
            </a:r>
          </a:p>
          <a:p>
            <a:pPr lvl="1"/>
            <a:r>
              <a:rPr lang="en-US" altLang="ko-KR" sz="2000" dirty="0">
                <a:solidFill>
                  <a:schemeClr val="tx1"/>
                </a:solidFill>
              </a:rPr>
              <a:t>Also used data from motion/external/location/mattress experiments (with no tweaks)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Leave out 20% of data from each subject – for testing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Also used data from motion/external/location/mattress experiments (with tweaks)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13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General </a:t>
            </a:r>
            <a:r>
              <a:rPr lang="en-US" dirty="0">
                <a:solidFill>
                  <a:schemeClr val="accent1"/>
                </a:solidFill>
              </a:rPr>
              <a:t>vs</a:t>
            </a:r>
            <a:r>
              <a:rPr lang="en-US" dirty="0"/>
              <a:t> Personalized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9796D72-E582-724C-0423-0A8663208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132" y="1118234"/>
            <a:ext cx="5438759" cy="17769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4F6545-9880-D3B7-F3BA-B40B0F838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960" y="3064201"/>
            <a:ext cx="8698080" cy="1797328"/>
          </a:xfrm>
          <a:prstGeom prst="rect">
            <a:avLst/>
          </a:prstGeom>
        </p:spPr>
      </p:pic>
      <p:sp>
        <p:nvSpPr>
          <p:cNvPr id="5" name="Google Shape;103;p2">
            <a:extLst>
              <a:ext uri="{FF2B5EF4-FFF2-40B4-BE49-F238E27FC236}">
                <a16:creationId xmlns:a16="http://schemas.microsoft.com/office/drawing/2014/main" id="{1569239A-3587-8783-03DC-7A1C6CCAC1D2}"/>
              </a:ext>
            </a:extLst>
          </p:cNvPr>
          <p:cNvSpPr txBox="1">
            <a:spLocks/>
          </p:cNvSpPr>
          <p:nvPr/>
        </p:nvSpPr>
        <p:spPr>
          <a:xfrm>
            <a:off x="614679" y="5142431"/>
            <a:ext cx="10947667" cy="96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Using a personalized model improves </a:t>
            </a:r>
            <a:r>
              <a:rPr lang="en-US" sz="2000" dirty="0" err="1">
                <a:solidFill>
                  <a:schemeClr val="tx1"/>
                </a:solidFill>
              </a:rPr>
              <a:t>HeartQuake’s</a:t>
            </a:r>
            <a:r>
              <a:rPr lang="en-US" sz="2000" dirty="0">
                <a:solidFill>
                  <a:schemeClr val="tx1"/>
                </a:solidFill>
              </a:rPr>
              <a:t> performance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Adding more personalized data helps more(later)</a:t>
            </a:r>
          </a:p>
        </p:txBody>
      </p:sp>
    </p:spTree>
    <p:extLst>
      <p:ext uri="{BB962C8B-B14F-4D97-AF65-F5344CB8AC3E}">
        <p14:creationId xmlns:p14="http://schemas.microsoft.com/office/powerpoint/2010/main" val="3518868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Google Shape;1713;p44">
            <a:extLst>
              <a:ext uri="{FF2B5EF4-FFF2-40B4-BE49-F238E27FC236}">
                <a16:creationId xmlns:a16="http://schemas.microsoft.com/office/drawing/2014/main" id="{1AA4AE6E-1BC6-F245-8A58-646DB4667269}"/>
              </a:ext>
            </a:extLst>
          </p:cNvPr>
          <p:cNvSpPr/>
          <p:nvPr/>
        </p:nvSpPr>
        <p:spPr>
          <a:xfrm>
            <a:off x="415618" y="1895728"/>
            <a:ext cx="11360765" cy="3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94728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Times"/>
                <a:cs typeface="Times"/>
                <a:sym typeface="Times"/>
              </a:rPr>
              <a:t>Application on Clinics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680187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1. </a:t>
            </a:r>
            <a:r>
              <a:rPr lang="en-US" dirty="0" err="1"/>
              <a:t>HeartQuake</a:t>
            </a:r>
            <a:r>
              <a:rPr lang="en-US" dirty="0"/>
              <a:t> as a Clinical Tool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Google Shape;103;p2">
            <a:extLst>
              <a:ext uri="{FF2B5EF4-FFF2-40B4-BE49-F238E27FC236}">
                <a16:creationId xmlns:a16="http://schemas.microsoft.com/office/drawing/2014/main" id="{22DC8647-FB92-12A9-C7E5-C68A6F82A4B8}"/>
              </a:ext>
            </a:extLst>
          </p:cNvPr>
          <p:cNvSpPr txBox="1">
            <a:spLocks/>
          </p:cNvSpPr>
          <p:nvPr/>
        </p:nvSpPr>
        <p:spPr>
          <a:xfrm>
            <a:off x="614679" y="1158378"/>
            <a:ext cx="10947667" cy="500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err="1">
                <a:solidFill>
                  <a:schemeClr val="tx1"/>
                </a:solidFill>
              </a:rPr>
              <a:t>HeartQuake</a:t>
            </a:r>
            <a:r>
              <a:rPr lang="en-US" sz="2000" dirty="0">
                <a:solidFill>
                  <a:schemeClr val="tx1"/>
                </a:solidFill>
              </a:rPr>
              <a:t> estimates ECG well – but is it enough to be used in clinics?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0815EC-3006-540D-BA14-6E5AA768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19" y="2467419"/>
            <a:ext cx="4282172" cy="1776901"/>
          </a:xfrm>
          <a:prstGeom prst="rect">
            <a:avLst/>
          </a:prstGeom>
        </p:spPr>
      </p:pic>
      <p:sp>
        <p:nvSpPr>
          <p:cNvPr id="11" name="Google Shape;103;p2">
            <a:extLst>
              <a:ext uri="{FF2B5EF4-FFF2-40B4-BE49-F238E27FC236}">
                <a16:creationId xmlns:a16="http://schemas.microsoft.com/office/drawing/2014/main" id="{D7C25F08-EB67-A151-D18D-2CC749A4C7B6}"/>
              </a:ext>
            </a:extLst>
          </p:cNvPr>
          <p:cNvSpPr txBox="1">
            <a:spLocks/>
          </p:cNvSpPr>
          <p:nvPr/>
        </p:nvSpPr>
        <p:spPr>
          <a:xfrm>
            <a:off x="5253874" y="2304600"/>
            <a:ext cx="6562491" cy="2505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For 5 clinical metrics, estimation errors are lower than 30msec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Especially, RR interval error of personalized model was lower than 3msec</a:t>
            </a:r>
          </a:p>
          <a:p>
            <a:pPr lvl="1"/>
            <a:endParaRPr lang="en-US" sz="1400" dirty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HeartQuake</a:t>
            </a:r>
            <a:r>
              <a:rPr lang="en-US" sz="1800" dirty="0">
                <a:solidFill>
                  <a:schemeClr val="tx1"/>
                </a:solidFill>
              </a:rPr>
              <a:t> provides accurate enough ECG samples for clinical purposes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747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Measuring Cardiac Activity</a:t>
            </a:r>
            <a:endParaRPr dirty="0"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614675" y="1118225"/>
            <a:ext cx="11191200" cy="5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400" dirty="0"/>
              <a:t>Heart-related issues occur to over 48% of U.S. population ( &gt;= age 18)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sz="24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400" dirty="0"/>
              <a:t>Cost for cardiac disorders is expensive! (over trillions)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sz="24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400" dirty="0"/>
              <a:t>For lowing cost &amp; recovery – Early detection is important</a:t>
            </a:r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rPr lang="en-US" sz="2400" dirty="0"/>
              <a:t>	- But disorders are intermittent or temporal</a:t>
            </a:r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rPr lang="en-US" sz="2400" dirty="0"/>
              <a:t>	- Needs for accurate-continuous monitoring </a:t>
            </a:r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endParaRPr lang="en-US" sz="24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400" dirty="0"/>
              <a:t>Heart-Rate from wearable devices – not enough to detect disorders</a:t>
            </a:r>
            <a:endParaRPr lang="en-US" sz="2000" dirty="0"/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rPr lang="en-US" sz="2400" dirty="0"/>
              <a:t>	- Instead, ECG is widely used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sz="24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sz="2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2. What Do the Doctors Say?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Google Shape;103;p2">
            <a:extLst>
              <a:ext uri="{FF2B5EF4-FFF2-40B4-BE49-F238E27FC236}">
                <a16:creationId xmlns:a16="http://schemas.microsoft.com/office/drawing/2014/main" id="{22DC8647-FB92-12A9-C7E5-C68A6F82A4B8}"/>
              </a:ext>
            </a:extLst>
          </p:cNvPr>
          <p:cNvSpPr txBox="1">
            <a:spLocks/>
          </p:cNvSpPr>
          <p:nvPr/>
        </p:nvSpPr>
        <p:spPr>
          <a:xfrm>
            <a:off x="614679" y="1158378"/>
            <a:ext cx="10947667" cy="500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Qualitative study with 11 clinical doctors - asked 3 questions:</a:t>
            </a:r>
            <a:endParaRPr lang="en-US" sz="1600" dirty="0">
              <a:solidFill>
                <a:schemeClr val="tx1"/>
              </a:solidFill>
            </a:endParaRPr>
          </a:p>
          <a:p>
            <a:pPr marL="525781" lvl="1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(1) Please identify any clinical anomalies from the 10 ECG signals</a:t>
            </a:r>
          </a:p>
          <a:p>
            <a:pPr marL="525781" lvl="1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(2) 5 ECG were from medical sensor &amp; 5 were from </a:t>
            </a:r>
            <a:r>
              <a:rPr lang="en-US" sz="1600" dirty="0" err="1">
                <a:solidFill>
                  <a:schemeClr val="tx1"/>
                </a:solidFill>
              </a:rPr>
              <a:t>HeartQuake</a:t>
            </a:r>
            <a:r>
              <a:rPr lang="en-US" sz="1600" dirty="0">
                <a:solidFill>
                  <a:schemeClr val="tx1"/>
                </a:solidFill>
              </a:rPr>
              <a:t>, please group 10 waveforms into 5 sets(sensor + HQ)</a:t>
            </a:r>
          </a:p>
          <a:p>
            <a:pPr marL="525781" lvl="1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(3) Try to identify which of the 10 ECG are from </a:t>
            </a:r>
            <a:r>
              <a:rPr lang="en-US" sz="1600" dirty="0" err="1">
                <a:solidFill>
                  <a:schemeClr val="tx1"/>
                </a:solidFill>
              </a:rPr>
              <a:t>HeartQuake</a:t>
            </a:r>
            <a:r>
              <a:rPr lang="en-US" sz="1600" dirty="0">
                <a:solidFill>
                  <a:schemeClr val="tx1"/>
                </a:solidFill>
              </a:rPr>
              <a:t> and which are ECG signals(original)</a:t>
            </a: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Question (1): all participants successfully identified irregularities/disorders</a:t>
            </a:r>
          </a:p>
          <a:p>
            <a:r>
              <a:rPr lang="en-US" sz="2000" dirty="0">
                <a:solidFill>
                  <a:schemeClr val="tx1"/>
                </a:solidFill>
              </a:rPr>
              <a:t>Question (2): all participants correctly mapped ECG pairs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Question (3)</a:t>
            </a:r>
            <a:r>
              <a:rPr lang="en-US" sz="2000" dirty="0">
                <a:solidFill>
                  <a:schemeClr val="tx1"/>
                </a:solidFill>
              </a:rPr>
              <a:t>: All but one failed guessing the sources – avg accurately-guessed score was 2.7 out of 5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err="1">
                <a:solidFill>
                  <a:schemeClr val="tx1"/>
                </a:solidFill>
              </a:rPr>
              <a:t>HeartQuake</a:t>
            </a:r>
            <a:r>
              <a:rPr lang="en-US" sz="2000" dirty="0">
                <a:solidFill>
                  <a:schemeClr val="tx1"/>
                </a:solidFill>
              </a:rPr>
              <a:t> generates accurate ECG patterns – indistinguishable for experienced specialists &amp; have good quality for clinical use</a:t>
            </a:r>
          </a:p>
          <a:p>
            <a:pPr lvl="1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343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5C79694-A00D-8BCC-359A-A663DC3B9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45" y="1294672"/>
            <a:ext cx="7626909" cy="1354241"/>
          </a:xfrm>
          <a:prstGeom prst="rect">
            <a:avLst/>
          </a:prstGeom>
        </p:spPr>
      </p:pic>
      <p:sp>
        <p:nvSpPr>
          <p:cNvPr id="7" name="Google Shape;102;p2">
            <a:extLst>
              <a:ext uri="{FF2B5EF4-FFF2-40B4-BE49-F238E27FC236}">
                <a16:creationId xmlns:a16="http://schemas.microsoft.com/office/drawing/2014/main" id="{4CF4FF31-D27A-98DA-0346-C588974439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3. Longitudinal Study (1)</a:t>
            </a:r>
            <a:endParaRPr dirty="0"/>
          </a:p>
        </p:txBody>
      </p:sp>
      <p:sp>
        <p:nvSpPr>
          <p:cNvPr id="9" name="Google Shape;103;p2">
            <a:extLst>
              <a:ext uri="{FF2B5EF4-FFF2-40B4-BE49-F238E27FC236}">
                <a16:creationId xmlns:a16="http://schemas.microsoft.com/office/drawing/2014/main" id="{595C38F5-2C93-F3C8-5E0B-B4E2B78BB864}"/>
              </a:ext>
            </a:extLst>
          </p:cNvPr>
          <p:cNvSpPr txBox="1">
            <a:spLocks/>
          </p:cNvSpPr>
          <p:nvPr/>
        </p:nvSpPr>
        <p:spPr>
          <a:xfrm>
            <a:off x="614679" y="2756079"/>
            <a:ext cx="10947667" cy="34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1"/>
            <a:r>
              <a:rPr lang="en-US" sz="1600" dirty="0">
                <a:solidFill>
                  <a:schemeClr val="tx1"/>
                </a:solidFill>
              </a:rPr>
              <a:t>Examined the performance of </a:t>
            </a:r>
            <a:r>
              <a:rPr lang="en-US" sz="1600" dirty="0" err="1">
                <a:solidFill>
                  <a:schemeClr val="tx1"/>
                </a:solidFill>
              </a:rPr>
              <a:t>HeartQuake</a:t>
            </a:r>
            <a:r>
              <a:rPr lang="en-US" sz="1600" dirty="0">
                <a:solidFill>
                  <a:schemeClr val="tx1"/>
                </a:solidFill>
              </a:rPr>
              <a:t> in a more longer &amp; in-the-wild setting.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Recruited 15 additional subjects – collected data for longer durations while sleeping -  avg 4.77 hours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No training with the newly collected data – for test only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Setting: couch-type bed / different postures</a:t>
            </a: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Showed increased error, but slightly – for Q peak, error decreased(from 16.42 to 13.94 msec)</a:t>
            </a:r>
          </a:p>
          <a:p>
            <a:pPr lvl="2"/>
            <a:r>
              <a:rPr lang="en-US" sz="1200" dirty="0">
                <a:solidFill>
                  <a:schemeClr val="tx1"/>
                </a:solidFill>
              </a:rPr>
              <a:t>Also increased from no restrictions on motions – postures mixed</a:t>
            </a:r>
          </a:p>
          <a:p>
            <a:pPr lvl="2"/>
            <a:endParaRPr lang="en-US" sz="1200" dirty="0">
              <a:solidFill>
                <a:schemeClr val="tx1"/>
              </a:solidFill>
            </a:endParaRP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Lying still the lowest, Left-curl the second, Right-curl the third – same as baseline results</a:t>
            </a: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pPr lvl="1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872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Google Shape;102;p2">
            <a:extLst>
              <a:ext uri="{FF2B5EF4-FFF2-40B4-BE49-F238E27FC236}">
                <a16:creationId xmlns:a16="http://schemas.microsoft.com/office/drawing/2014/main" id="{4CF4FF31-D27A-98DA-0346-C588974439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3. Longitudinal Study (2)</a:t>
            </a:r>
            <a:endParaRPr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C6EA4C-2C77-9441-2328-784D43648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" y="1646346"/>
            <a:ext cx="3897162" cy="17532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7831CA-6C51-370E-8DFA-E6C74243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10" y="3856882"/>
            <a:ext cx="5617678" cy="1759850"/>
          </a:xfrm>
          <a:prstGeom prst="rect">
            <a:avLst/>
          </a:prstGeom>
        </p:spPr>
      </p:pic>
      <p:sp>
        <p:nvSpPr>
          <p:cNvPr id="13" name="Google Shape;103;p2">
            <a:extLst>
              <a:ext uri="{FF2B5EF4-FFF2-40B4-BE49-F238E27FC236}">
                <a16:creationId xmlns:a16="http://schemas.microsoft.com/office/drawing/2014/main" id="{02E12B7D-CC98-72A5-A25F-47BCDA6D13F7}"/>
              </a:ext>
            </a:extLst>
          </p:cNvPr>
          <p:cNvSpPr txBox="1">
            <a:spLocks/>
          </p:cNvSpPr>
          <p:nvPr/>
        </p:nvSpPr>
        <p:spPr>
          <a:xfrm>
            <a:off x="5253874" y="1575511"/>
            <a:ext cx="6684841" cy="394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Fine-tuned the general model with idle state data from each subjects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Trained three models – 3 / 5 / 10 minutes personal data were used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Personalized model showed improved peak estimation performance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For three different lengths of </a:t>
            </a:r>
            <a:r>
              <a:rPr lang="en-US" sz="1600" dirty="0" err="1">
                <a:solidFill>
                  <a:schemeClr val="tx1"/>
                </a:solidFill>
              </a:rPr>
              <a:t>personalizations</a:t>
            </a:r>
            <a:r>
              <a:rPr lang="en-US" sz="1600" dirty="0">
                <a:solidFill>
                  <a:schemeClr val="tx1"/>
                </a:solidFill>
              </a:rPr>
              <a:t>, even a small amount helped improving performance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Adding more data for personalization can effectively improve the performance</a:t>
            </a:r>
          </a:p>
        </p:txBody>
      </p:sp>
    </p:spTree>
    <p:extLst>
      <p:ext uri="{BB962C8B-B14F-4D97-AF65-F5344CB8AC3E}">
        <p14:creationId xmlns:p14="http://schemas.microsoft.com/office/powerpoint/2010/main" val="3224408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Google Shape;1713;p44">
            <a:extLst>
              <a:ext uri="{FF2B5EF4-FFF2-40B4-BE49-F238E27FC236}">
                <a16:creationId xmlns:a16="http://schemas.microsoft.com/office/drawing/2014/main" id="{1AA4AE6E-1BC6-F245-8A58-646DB4667269}"/>
              </a:ext>
            </a:extLst>
          </p:cNvPr>
          <p:cNvSpPr/>
          <p:nvPr/>
        </p:nvSpPr>
        <p:spPr>
          <a:xfrm>
            <a:off x="415618" y="1895728"/>
            <a:ext cx="11360765" cy="3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94728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Conclusions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3724409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614675" y="673056"/>
            <a:ext cx="11191200" cy="5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US" altLang="ko-KR" sz="2000" dirty="0" err="1"/>
              <a:t>HeartQuake</a:t>
            </a:r>
            <a:r>
              <a:rPr lang="en-US" altLang="ko-KR" sz="2000" dirty="0"/>
              <a:t>: a </a:t>
            </a:r>
            <a:r>
              <a:rPr lang="en-US" altLang="ko-KR" sz="2000" dirty="0">
                <a:solidFill>
                  <a:srgbClr val="00B0F0"/>
                </a:solidFill>
              </a:rPr>
              <a:t>low-cost, accurate, non-intrusive system for capturing ECG signals </a:t>
            </a:r>
            <a:r>
              <a:rPr lang="en-US" altLang="ko-KR" sz="2000" dirty="0"/>
              <a:t>of a person lying on a bed. 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HeartQuake</a:t>
            </a:r>
            <a:r>
              <a:rPr lang="en-US" altLang="ko-KR" sz="2000" dirty="0"/>
              <a:t> collects the vibration signals generated by the heart and uses a filter to eliminate internal noise.</a:t>
            </a:r>
          </a:p>
          <a:p>
            <a:endParaRPr lang="en-US" altLang="ko-KR" sz="2000" dirty="0"/>
          </a:p>
          <a:p>
            <a:r>
              <a:rPr lang="en-US" altLang="ko-KR" sz="2000" dirty="0"/>
              <a:t>The filtered vibration signal is used as an input to a Bi-LSTM-based deep learning model to generate corresponding ECG signals. </a:t>
            </a:r>
          </a:p>
          <a:p>
            <a:endParaRPr lang="en-US" altLang="ko-KR" sz="2000" dirty="0"/>
          </a:p>
          <a:p>
            <a:r>
              <a:rPr lang="en-US" altLang="ko-KR" sz="2000" dirty="0">
                <a:solidFill>
                  <a:srgbClr val="00B0F0"/>
                </a:solidFill>
              </a:rPr>
              <a:t>Under various bed and user configurations, the accuracy of peak estimation is good enough </a:t>
            </a:r>
            <a:r>
              <a:rPr lang="en-US" altLang="ko-KR" sz="2000" dirty="0"/>
              <a:t>to capture various clinically used ECG-related metrics.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Furthermore, a qualitative study suggests that </a:t>
            </a:r>
            <a:r>
              <a:rPr lang="en-US" altLang="ko-KR" sz="2000" dirty="0" err="1"/>
              <a:t>HeartQuake</a:t>
            </a:r>
            <a:r>
              <a:rPr lang="en-US" altLang="ko-KR" sz="2000" dirty="0"/>
              <a:t> generates ECG signals that are </a:t>
            </a:r>
            <a:r>
              <a:rPr lang="en-US" altLang="ko-KR" sz="2000" dirty="0">
                <a:solidFill>
                  <a:srgbClr val="00B0F0"/>
                </a:solidFill>
              </a:rPr>
              <a:t>suitable for diagnosing abnormal cardiovascular conditions</a:t>
            </a:r>
            <a:r>
              <a:rPr lang="en-US" altLang="ko-KR" sz="2000" dirty="0"/>
              <a:t>, and are </a:t>
            </a:r>
            <a:r>
              <a:rPr lang="en-US" altLang="ko-KR" sz="2000" dirty="0">
                <a:solidFill>
                  <a:srgbClr val="00B0F0"/>
                </a:solidFill>
              </a:rPr>
              <a:t>difficult to distinguish from ECG waveforms </a:t>
            </a:r>
            <a:r>
              <a:rPr lang="en-US" altLang="ko-KR" sz="2000" dirty="0"/>
              <a:t>collected from medical-grade ECG devices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290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Google Shape;1713;p44">
            <a:extLst>
              <a:ext uri="{FF2B5EF4-FFF2-40B4-BE49-F238E27FC236}">
                <a16:creationId xmlns:a16="http://schemas.microsoft.com/office/drawing/2014/main" id="{1AA4AE6E-1BC6-F245-8A58-646DB4667269}"/>
              </a:ext>
            </a:extLst>
          </p:cNvPr>
          <p:cNvSpPr/>
          <p:nvPr/>
        </p:nvSpPr>
        <p:spPr>
          <a:xfrm>
            <a:off x="415618" y="1895728"/>
            <a:ext cx="11360765" cy="3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94728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Thanks!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4098514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What is ECG?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20F92D4-867F-5BEB-2C94-92A03CF2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" y="1701824"/>
            <a:ext cx="5777203" cy="2990492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9AE08BF-E676-BFD5-53CD-84E0E29E3E4A}"/>
              </a:ext>
            </a:extLst>
          </p:cNvPr>
          <p:cNvGrpSpPr/>
          <p:nvPr/>
        </p:nvGrpSpPr>
        <p:grpSpPr>
          <a:xfrm>
            <a:off x="1174208" y="1884356"/>
            <a:ext cx="2307432" cy="2124852"/>
            <a:chOff x="1174208" y="1884356"/>
            <a:chExt cx="2307432" cy="212485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23063EF-ACFD-29FB-93FD-CD746324174B}"/>
                </a:ext>
              </a:extLst>
            </p:cNvPr>
            <p:cNvSpPr/>
            <p:nvPr/>
          </p:nvSpPr>
          <p:spPr>
            <a:xfrm>
              <a:off x="1174208" y="2696801"/>
              <a:ext cx="406221" cy="40622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C2446C5-6701-EEB5-92E5-448F2217310E}"/>
                </a:ext>
              </a:extLst>
            </p:cNvPr>
            <p:cNvSpPr/>
            <p:nvPr/>
          </p:nvSpPr>
          <p:spPr>
            <a:xfrm>
              <a:off x="1702640" y="1884356"/>
              <a:ext cx="406221" cy="40622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8EF3522-205C-B0B7-FDED-72ACD6C27606}"/>
                </a:ext>
              </a:extLst>
            </p:cNvPr>
            <p:cNvSpPr/>
            <p:nvPr/>
          </p:nvSpPr>
          <p:spPr>
            <a:xfrm>
              <a:off x="1796385" y="3523133"/>
              <a:ext cx="406221" cy="40622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7CA2D93-482E-7E9A-C704-F4BBD5B0A201}"/>
                </a:ext>
              </a:extLst>
            </p:cNvPr>
            <p:cNvSpPr/>
            <p:nvPr/>
          </p:nvSpPr>
          <p:spPr>
            <a:xfrm>
              <a:off x="2135017" y="3602987"/>
              <a:ext cx="406221" cy="40622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6FDB58C-3885-90CB-92D8-6B50267E9219}"/>
                </a:ext>
              </a:extLst>
            </p:cNvPr>
            <p:cNvSpPr/>
            <p:nvPr/>
          </p:nvSpPr>
          <p:spPr>
            <a:xfrm>
              <a:off x="3075419" y="2634302"/>
              <a:ext cx="406221" cy="40622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Google Shape;103;p2">
            <a:extLst>
              <a:ext uri="{FF2B5EF4-FFF2-40B4-BE49-F238E27FC236}">
                <a16:creationId xmlns:a16="http://schemas.microsoft.com/office/drawing/2014/main" id="{A3E18443-5EE8-1A69-D4B2-411E654BF5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27745" y="1793071"/>
            <a:ext cx="5750030" cy="5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400" dirty="0"/>
              <a:t>Electric signals from heart-activity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sz="24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400" dirty="0"/>
              <a:t>Includes 5 peaks(P, Q, R, S, T)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endParaRPr lang="en-US" sz="2400" dirty="0"/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400" dirty="0"/>
              <a:t>Doctors use interval/segment between peaks to detect disorders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AA1E837-2083-914F-FF94-395EBB945935}"/>
              </a:ext>
            </a:extLst>
          </p:cNvPr>
          <p:cNvGrpSpPr/>
          <p:nvPr/>
        </p:nvGrpSpPr>
        <p:grpSpPr>
          <a:xfrm>
            <a:off x="626712" y="2145634"/>
            <a:ext cx="5501033" cy="2237873"/>
            <a:chOff x="626712" y="2145634"/>
            <a:chExt cx="5501033" cy="2237873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4998EF1-1ECC-060F-7D80-377869799888}"/>
                </a:ext>
              </a:extLst>
            </p:cNvPr>
            <p:cNvCxnSpPr/>
            <p:nvPr/>
          </p:nvCxnSpPr>
          <p:spPr>
            <a:xfrm>
              <a:off x="626712" y="2454443"/>
              <a:ext cx="1382562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D7ADA34-4F1D-1BF0-7E04-68CE6F3DBD80}"/>
                </a:ext>
              </a:extLst>
            </p:cNvPr>
            <p:cNvCxnSpPr/>
            <p:nvPr/>
          </p:nvCxnSpPr>
          <p:spPr>
            <a:xfrm>
              <a:off x="2108861" y="2454443"/>
              <a:ext cx="1382562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0B4E9DF-A31C-1811-4C8C-43983792CC45}"/>
                </a:ext>
              </a:extLst>
            </p:cNvPr>
            <p:cNvCxnSpPr/>
            <p:nvPr/>
          </p:nvCxnSpPr>
          <p:spPr>
            <a:xfrm>
              <a:off x="4135923" y="2462465"/>
              <a:ext cx="1382562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D23B666-682B-8352-59B5-632D805E5968}"/>
                </a:ext>
              </a:extLst>
            </p:cNvPr>
            <p:cNvCxnSpPr/>
            <p:nvPr/>
          </p:nvCxnSpPr>
          <p:spPr>
            <a:xfrm>
              <a:off x="2541238" y="2145634"/>
              <a:ext cx="1382562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91FC6F1-8BBD-850F-BF85-90E01A406B5C}"/>
                </a:ext>
              </a:extLst>
            </p:cNvPr>
            <p:cNvCxnSpPr/>
            <p:nvPr/>
          </p:nvCxnSpPr>
          <p:spPr>
            <a:xfrm>
              <a:off x="2009274" y="4383507"/>
              <a:ext cx="1382562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56A927D-71BD-C65C-55F5-65BED7C5AF99}"/>
                </a:ext>
              </a:extLst>
            </p:cNvPr>
            <p:cNvCxnSpPr/>
            <p:nvPr/>
          </p:nvCxnSpPr>
          <p:spPr>
            <a:xfrm>
              <a:off x="4745183" y="4383507"/>
              <a:ext cx="1382562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012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Why ECG? (1)</a:t>
            </a:r>
            <a:endParaRPr dirty="0"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614675" y="1118225"/>
            <a:ext cx="11191200" cy="5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rPr lang="en-US" altLang="ko-KR" sz="2000" dirty="0"/>
              <a:t>4 methods to measure cardio activity (without Heart Rate)</a:t>
            </a:r>
            <a:endParaRPr lang="en-US" sz="2000" dirty="0"/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endParaRPr lang="en-US" sz="2400" dirty="0"/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rPr lang="en-US" sz="2400" dirty="0"/>
              <a:t>PCG: Acoustic signals / </a:t>
            </a:r>
            <a:r>
              <a:rPr lang="en-US" sz="2400" dirty="0">
                <a:solidFill>
                  <a:srgbClr val="FF0000"/>
                </a:solidFill>
              </a:rPr>
              <a:t>not enough</a:t>
            </a:r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endParaRPr lang="en-US" sz="2400" dirty="0"/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rPr lang="en-US" sz="2400" dirty="0"/>
              <a:t>PPG: Light signals / </a:t>
            </a:r>
            <a:r>
              <a:rPr lang="en-US" sz="2400" dirty="0">
                <a:solidFill>
                  <a:srgbClr val="FF0000"/>
                </a:solidFill>
              </a:rPr>
              <a:t>sensitive to lighting condition</a:t>
            </a:r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endParaRPr lang="en-US" sz="2400" dirty="0"/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rPr lang="en-US" sz="2400" dirty="0"/>
              <a:t>SCG: Seismic signals / </a:t>
            </a:r>
            <a:r>
              <a:rPr lang="en-US" sz="2400" dirty="0">
                <a:solidFill>
                  <a:srgbClr val="FF0000"/>
                </a:solidFill>
              </a:rPr>
              <a:t>sensitive to installation</a:t>
            </a:r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endParaRPr lang="en-US" sz="2400" dirty="0"/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rPr lang="en-US" sz="2400" dirty="0"/>
              <a:t>ECG: Electrical signals / </a:t>
            </a:r>
            <a:r>
              <a:rPr lang="en-US" sz="2400" dirty="0">
                <a:solidFill>
                  <a:srgbClr val="0070C0"/>
                </a:solidFill>
              </a:rPr>
              <a:t>Easy to measure /</a:t>
            </a:r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rPr lang="en-US" sz="2400" dirty="0">
                <a:solidFill>
                  <a:srgbClr val="0070C0"/>
                </a:solidFill>
              </a:rPr>
              <a:t>deeper understanding of cardiac abnormalities  </a:t>
            </a:r>
            <a:endParaRPr sz="2400" dirty="0">
              <a:solidFill>
                <a:srgbClr val="0070C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830F432-9FB6-DEAC-DF88-03F89E3A1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199" y="1837804"/>
            <a:ext cx="4828676" cy="3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7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Why ECG? (2)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5319A0C-3995-B4E4-D945-1F63DCC44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50" y="1286836"/>
            <a:ext cx="9727870" cy="336805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7246865-37DD-06D5-108F-526817099AC6}"/>
              </a:ext>
            </a:extLst>
          </p:cNvPr>
          <p:cNvGrpSpPr/>
          <p:nvPr/>
        </p:nvGrpSpPr>
        <p:grpSpPr>
          <a:xfrm>
            <a:off x="6002977" y="1286836"/>
            <a:ext cx="4663043" cy="3291102"/>
            <a:chOff x="6002977" y="1286836"/>
            <a:chExt cx="4663043" cy="329110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37FD438-B6C4-8557-D11B-E59D11E67C78}"/>
                </a:ext>
              </a:extLst>
            </p:cNvPr>
            <p:cNvSpPr/>
            <p:nvPr/>
          </p:nvSpPr>
          <p:spPr>
            <a:xfrm>
              <a:off x="6002977" y="1286836"/>
              <a:ext cx="1330036" cy="32911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D5DBBD-9F63-16A3-9FC7-2DF0A80CEFAE}"/>
                </a:ext>
              </a:extLst>
            </p:cNvPr>
            <p:cNvSpPr/>
            <p:nvPr/>
          </p:nvSpPr>
          <p:spPr>
            <a:xfrm>
              <a:off x="9648702" y="1286836"/>
              <a:ext cx="1017318" cy="32911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Google Shape;103;p2">
            <a:extLst>
              <a:ext uri="{FF2B5EF4-FFF2-40B4-BE49-F238E27FC236}">
                <a16:creationId xmlns:a16="http://schemas.microsoft.com/office/drawing/2014/main" id="{316E10F3-E8F5-1DEA-14B3-7AA79CA50F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150" y="4823490"/>
            <a:ext cx="9727870" cy="138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400" dirty="0"/>
              <a:t>ECG contains detailed temporal information about heart-activities</a:t>
            </a:r>
          </a:p>
          <a:p>
            <a:pPr marL="45720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2400" dirty="0"/>
              <a:t>Continuous &amp; reliable ECG Monitoring is important!</a:t>
            </a:r>
          </a:p>
        </p:txBody>
      </p:sp>
    </p:spTree>
    <p:extLst>
      <p:ext uri="{BB962C8B-B14F-4D97-AF65-F5344CB8AC3E}">
        <p14:creationId xmlns:p14="http://schemas.microsoft.com/office/powerpoint/2010/main" val="346926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Low-Cost</a:t>
            </a:r>
            <a:endParaRPr dirty="0"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614675" y="1118225"/>
            <a:ext cx="11191200" cy="54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Motivation</a:t>
            </a:r>
            <a:r>
              <a:rPr lang="en-US" sz="2000" dirty="0"/>
              <a:t>: ECG Monitoring sensors – too expensive ($10,000 ~ $30,000) / hard to widely deploy</a:t>
            </a:r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endParaRPr lang="en-US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Google Shape;102;p2">
            <a:extLst>
              <a:ext uri="{FF2B5EF4-FFF2-40B4-BE49-F238E27FC236}">
                <a16:creationId xmlns:a16="http://schemas.microsoft.com/office/drawing/2014/main" id="{773CB1A0-437A-1289-12A8-3768ADE43B33}"/>
              </a:ext>
            </a:extLst>
          </p:cNvPr>
          <p:cNvSpPr txBox="1">
            <a:spLocks/>
          </p:cNvSpPr>
          <p:nvPr/>
        </p:nvSpPr>
        <p:spPr>
          <a:xfrm>
            <a:off x="614680" y="1924908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Non-Invasive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539D53-E54E-D0D8-857D-4D02FD640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994" y="1789897"/>
            <a:ext cx="1334286" cy="2204810"/>
          </a:xfrm>
          <a:prstGeom prst="rect">
            <a:avLst/>
          </a:prstGeom>
        </p:spPr>
      </p:pic>
      <p:sp>
        <p:nvSpPr>
          <p:cNvPr id="7" name="Google Shape;103;p2">
            <a:extLst>
              <a:ext uri="{FF2B5EF4-FFF2-40B4-BE49-F238E27FC236}">
                <a16:creationId xmlns:a16="http://schemas.microsoft.com/office/drawing/2014/main" id="{30B17703-7D40-CC91-A136-A8C91B51E417}"/>
              </a:ext>
            </a:extLst>
          </p:cNvPr>
          <p:cNvSpPr txBox="1">
            <a:spLocks/>
          </p:cNvSpPr>
          <p:nvPr/>
        </p:nvSpPr>
        <p:spPr>
          <a:xfrm>
            <a:off x="614675" y="2651864"/>
            <a:ext cx="11191200" cy="224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Motivation</a:t>
            </a:r>
            <a:r>
              <a:rPr lang="en-US" sz="2000" dirty="0"/>
              <a:t>: Invasive attachments – discomfortable / hard to continuously use</a:t>
            </a:r>
          </a:p>
          <a:p>
            <a:r>
              <a:rPr lang="en-US" sz="2000" dirty="0"/>
              <a:t>Hard to use especially while sleeping</a:t>
            </a:r>
          </a:p>
        </p:txBody>
      </p:sp>
      <p:sp>
        <p:nvSpPr>
          <p:cNvPr id="10" name="Google Shape;103;p2">
            <a:extLst>
              <a:ext uri="{FF2B5EF4-FFF2-40B4-BE49-F238E27FC236}">
                <a16:creationId xmlns:a16="http://schemas.microsoft.com/office/drawing/2014/main" id="{618F27D7-FFAF-81F0-88A2-6AA60979220D}"/>
              </a:ext>
            </a:extLst>
          </p:cNvPr>
          <p:cNvSpPr txBox="1">
            <a:spLocks/>
          </p:cNvSpPr>
          <p:nvPr/>
        </p:nvSpPr>
        <p:spPr>
          <a:xfrm>
            <a:off x="614675" y="3965698"/>
            <a:ext cx="11191200" cy="224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" indent="0">
              <a:buFont typeface="Arial"/>
              <a:buNone/>
            </a:pPr>
            <a:r>
              <a:rPr lang="en-US" b="1" dirty="0"/>
              <a:t>By motivations above: </a:t>
            </a:r>
          </a:p>
          <a:p>
            <a:r>
              <a:rPr lang="en-US" sz="2400" dirty="0"/>
              <a:t>ECG monitoring is taken only few times a day (nurse’s </a:t>
            </a:r>
            <a:r>
              <a:rPr lang="en-US" sz="2400" dirty="0" err="1"/>
              <a:t>roundings</a:t>
            </a:r>
            <a:r>
              <a:rPr lang="en-US" sz="2400" dirty="0"/>
              <a:t>)</a:t>
            </a:r>
          </a:p>
          <a:p>
            <a:r>
              <a:rPr lang="en-US" sz="2400" dirty="0"/>
              <a:t>Same happens for outer-hospital patients</a:t>
            </a:r>
          </a:p>
        </p:txBody>
      </p:sp>
    </p:spTree>
    <p:extLst>
      <p:ext uri="{BB962C8B-B14F-4D97-AF65-F5344CB8AC3E}">
        <p14:creationId xmlns:p14="http://schemas.microsoft.com/office/powerpoint/2010/main" val="31499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Low-Cost &amp; Non-Invasive Using Geophones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427F4DC-3ECB-AB91-864E-86B655794BCB}"/>
              </a:ext>
            </a:extLst>
          </p:cNvPr>
          <p:cNvGrpSpPr/>
          <p:nvPr/>
        </p:nvGrpSpPr>
        <p:grpSpPr>
          <a:xfrm>
            <a:off x="219694" y="1478913"/>
            <a:ext cx="3224119" cy="2226845"/>
            <a:chOff x="1010903" y="3070117"/>
            <a:chExt cx="3224119" cy="22268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01C0336-1B54-95F2-B4A4-CFF671477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0903" y="3070117"/>
              <a:ext cx="3224119" cy="222684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ECF0CCA-0A81-EF61-7256-2B8BCDBD5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1000"/>
            </a:blip>
            <a:stretch>
              <a:fillRect/>
            </a:stretch>
          </p:blipFill>
          <p:spPr>
            <a:xfrm>
              <a:off x="1806096" y="3836021"/>
              <a:ext cx="1633731" cy="987342"/>
            </a:xfrm>
            <a:prstGeom prst="rect">
              <a:avLst/>
            </a:prstGeom>
          </p:spPr>
        </p:pic>
      </p:grpSp>
      <p:sp>
        <p:nvSpPr>
          <p:cNvPr id="10" name="Google Shape;103;p2">
            <a:extLst>
              <a:ext uri="{FF2B5EF4-FFF2-40B4-BE49-F238E27FC236}">
                <a16:creationId xmlns:a16="http://schemas.microsoft.com/office/drawing/2014/main" id="{60016221-6CD7-7AB5-BC13-6F16C0BB8C82}"/>
              </a:ext>
            </a:extLst>
          </p:cNvPr>
          <p:cNvSpPr txBox="1">
            <a:spLocks/>
          </p:cNvSpPr>
          <p:nvPr/>
        </p:nvSpPr>
        <p:spPr>
          <a:xfrm>
            <a:off x="3443812" y="1529381"/>
            <a:ext cx="8647926" cy="224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ECG Sensors are expensive -&gt; Use geophones instead (~$100)</a:t>
            </a:r>
          </a:p>
          <a:p>
            <a:pPr marL="41910" indent="0">
              <a:buFont typeface="Arial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Attachments are uncomfortable -&gt; Hide geophones under the bed</a:t>
            </a:r>
          </a:p>
        </p:txBody>
      </p:sp>
      <p:sp>
        <p:nvSpPr>
          <p:cNvPr id="12" name="Google Shape;103;p2">
            <a:extLst>
              <a:ext uri="{FF2B5EF4-FFF2-40B4-BE49-F238E27FC236}">
                <a16:creationId xmlns:a16="http://schemas.microsoft.com/office/drawing/2014/main" id="{24451805-42CD-3789-1E67-B244D8D9B63A}"/>
              </a:ext>
            </a:extLst>
          </p:cNvPr>
          <p:cNvSpPr txBox="1">
            <a:spLocks/>
          </p:cNvSpPr>
          <p:nvPr/>
        </p:nvSpPr>
        <p:spPr>
          <a:xfrm>
            <a:off x="614675" y="3965698"/>
            <a:ext cx="11191200" cy="224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52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88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1910" indent="0">
              <a:buFont typeface="Arial"/>
              <a:buNone/>
            </a:pPr>
            <a:r>
              <a:rPr lang="en-US" b="1" dirty="0"/>
              <a:t>What is Geophone?</a:t>
            </a:r>
          </a:p>
          <a:p>
            <a:r>
              <a:rPr lang="en-US" sz="2400" dirty="0"/>
              <a:t>Senses vibrations</a:t>
            </a:r>
          </a:p>
          <a:p>
            <a:r>
              <a:rPr lang="en-US" sz="2400" dirty="0"/>
              <a:t>In this case, geophone senses physical vibrations from cardio-activity (same as SCG)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Estimates &amp; Produces ECG from SCG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D9E14E-6801-A1C6-83FF-9E98A246F3F6}"/>
              </a:ext>
            </a:extLst>
          </p:cNvPr>
          <p:cNvSpPr txBox="1"/>
          <p:nvPr/>
        </p:nvSpPr>
        <p:spPr>
          <a:xfrm>
            <a:off x="10759177" y="4514207"/>
            <a:ext cx="818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</a:rPr>
              <a:t>?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50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Why</a:t>
            </a:r>
            <a:r>
              <a:rPr lang="ko-KR" altLang="en-US" dirty="0"/>
              <a:t> </a:t>
            </a:r>
            <a:r>
              <a:rPr lang="en-US" altLang="ko-KR" dirty="0"/>
              <a:t>“Under the bed”?</a:t>
            </a:r>
            <a:endParaRPr dirty="0"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614675" y="1555261"/>
            <a:ext cx="11191200" cy="5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910" lvl="0" indent="0">
              <a:buNone/>
            </a:pPr>
            <a:r>
              <a:rPr lang="en-US" sz="2400" dirty="0"/>
              <a:t>(1) T</a:t>
            </a:r>
            <a:r>
              <a:rPr lang="en-US" altLang="ko-KR" sz="2400" dirty="0"/>
              <a:t>he person is unaware when issues occur and thus may go untreated for hours</a:t>
            </a:r>
            <a:r>
              <a:rPr lang="en-US" sz="2400" dirty="0"/>
              <a:t> </a:t>
            </a:r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endParaRPr lang="en-US" sz="2400" dirty="0"/>
          </a:p>
          <a:p>
            <a:pPr marL="41910" lvl="0" indent="0">
              <a:buNone/>
            </a:pPr>
            <a:r>
              <a:rPr lang="en-US" sz="2400" dirty="0"/>
              <a:t>(2) M</a:t>
            </a:r>
            <a:r>
              <a:rPr lang="en-US" altLang="ko-KR" sz="2400" dirty="0"/>
              <a:t>ost people spend up to 7 or 8 hours sleeping – a significant fraction of their time</a:t>
            </a:r>
            <a:endParaRPr lang="en-US" sz="2400" dirty="0"/>
          </a:p>
          <a:p>
            <a:pPr marL="4191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endParaRPr lang="en-US" sz="2400" dirty="0"/>
          </a:p>
          <a:p>
            <a:pPr marL="41910" lvl="0" indent="0">
              <a:buNone/>
            </a:pPr>
            <a:r>
              <a:rPr lang="en-US" sz="2400" dirty="0"/>
              <a:t>(3) E</a:t>
            </a:r>
            <a:r>
              <a:rPr lang="en-US" altLang="ko-KR" sz="2400" dirty="0"/>
              <a:t>xisting invasive sensing methods will not work well while sleeping (due to the discomfort).</a:t>
            </a:r>
            <a:endParaRPr sz="2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30BD4B-8E20-CBFE-75E6-32C03598E863}"/>
              </a:ext>
            </a:extLst>
          </p:cNvPr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D9AB11-CFCA-D900-B7C1-549E03844D48}"/>
                </a:ext>
              </a:extLst>
            </p:cNvPr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B9B38-C0EC-D6B7-E7A0-68FD92C1D648}"/>
                </a:ext>
              </a:extLst>
            </p:cNvPr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</a:rPr>
                <a:t>AIoT</a:t>
              </a:r>
              <a:r>
                <a:rPr lang="en-US" altLang="ko-KR" sz="1600" dirty="0">
                  <a:solidFill>
                    <a:schemeClr val="bg1"/>
                  </a:solidFill>
                </a:rPr>
                <a:t> Lab Meeting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3544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2895</Words>
  <Application>Microsoft Office PowerPoint</Application>
  <PresentationFormat>와이드스크린</PresentationFormat>
  <Paragraphs>357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Times New Roman</vt:lpstr>
      <vt:lpstr>Calibri</vt:lpstr>
      <vt:lpstr>Arial</vt:lpstr>
      <vt:lpstr>Times</vt:lpstr>
      <vt:lpstr>Source Sans Pro</vt:lpstr>
      <vt:lpstr>Office Theme</vt:lpstr>
      <vt:lpstr>PowerPoint 프레젠테이션</vt:lpstr>
      <vt:lpstr>Title Again…</vt:lpstr>
      <vt:lpstr>Measuring Cardiac Activity</vt:lpstr>
      <vt:lpstr>What is ECG?</vt:lpstr>
      <vt:lpstr>Why ECG? (1)</vt:lpstr>
      <vt:lpstr>Why ECG? (2)</vt:lpstr>
      <vt:lpstr>Low-Cost</vt:lpstr>
      <vt:lpstr>Low-Cost &amp; Non-Invasive Using Geophones</vt:lpstr>
      <vt:lpstr>Why “Under the bed”?</vt:lpstr>
      <vt:lpstr>Goals of HeartQuake</vt:lpstr>
      <vt:lpstr>PowerPoint 프레젠테이션</vt:lpstr>
      <vt:lpstr>HeartQuake Flow</vt:lpstr>
      <vt:lpstr>Raw Vibration Data</vt:lpstr>
      <vt:lpstr>Noise Filtering(band filter)</vt:lpstr>
      <vt:lpstr>Noise Filtering(band filter)</vt:lpstr>
      <vt:lpstr>Bi-LSTM for ECG Estimation</vt:lpstr>
      <vt:lpstr>PowerPoint 프레젠테이션</vt:lpstr>
      <vt:lpstr>Datasets</vt:lpstr>
      <vt:lpstr>Baseline Settings</vt:lpstr>
      <vt:lpstr>1. Baseline Evaluation</vt:lpstr>
      <vt:lpstr>2. Impact of Motion &amp; Posture</vt:lpstr>
      <vt:lpstr>3. Impact of External Vibrations</vt:lpstr>
      <vt:lpstr>4. Impact of Sensor Location</vt:lpstr>
      <vt:lpstr>5. Performance on Different Mattresses</vt:lpstr>
      <vt:lpstr>PowerPoint 프레젠테이션</vt:lpstr>
      <vt:lpstr>General vs Personalized</vt:lpstr>
      <vt:lpstr>General vs Personalized</vt:lpstr>
      <vt:lpstr>PowerPoint 프레젠테이션</vt:lpstr>
      <vt:lpstr>1. HeartQuake as a Clinical Tool</vt:lpstr>
      <vt:lpstr>2. What Do the Doctors Say?</vt:lpstr>
      <vt:lpstr>3. Longitudinal Study (1)</vt:lpstr>
      <vt:lpstr>3. Longitudinal Study (2)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hyungkim</dc:creator>
  <cp:lastModifiedBy>9416</cp:lastModifiedBy>
  <cp:revision>69</cp:revision>
  <dcterms:modified xsi:type="dcterms:W3CDTF">2023-02-02T11:31:39Z</dcterms:modified>
</cp:coreProperties>
</file>